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handoutMasterIdLst>
    <p:handoutMasterId r:id="rId57"/>
  </p:handoutMasterIdLst>
  <p:sldIdLst>
    <p:sldId id="384" r:id="rId2"/>
    <p:sldId id="258" r:id="rId3"/>
    <p:sldId id="262" r:id="rId4"/>
    <p:sldId id="264" r:id="rId5"/>
    <p:sldId id="352" r:id="rId6"/>
    <p:sldId id="263" r:id="rId7"/>
    <p:sldId id="387" r:id="rId8"/>
    <p:sldId id="324" r:id="rId9"/>
    <p:sldId id="355" r:id="rId10"/>
    <p:sldId id="361" r:id="rId11"/>
    <p:sldId id="362" r:id="rId12"/>
    <p:sldId id="378" r:id="rId13"/>
    <p:sldId id="289" r:id="rId14"/>
    <p:sldId id="290" r:id="rId15"/>
    <p:sldId id="291" r:id="rId16"/>
    <p:sldId id="292" r:id="rId17"/>
    <p:sldId id="310" r:id="rId18"/>
    <p:sldId id="336" r:id="rId19"/>
    <p:sldId id="370" r:id="rId20"/>
    <p:sldId id="371" r:id="rId21"/>
    <p:sldId id="372" r:id="rId22"/>
    <p:sldId id="373" r:id="rId23"/>
    <p:sldId id="294" r:id="rId24"/>
    <p:sldId id="295" r:id="rId25"/>
    <p:sldId id="296" r:id="rId26"/>
    <p:sldId id="297" r:id="rId27"/>
    <p:sldId id="316" r:id="rId28"/>
    <p:sldId id="344" r:id="rId29"/>
    <p:sldId id="374" r:id="rId30"/>
    <p:sldId id="375" r:id="rId31"/>
    <p:sldId id="363" r:id="rId32"/>
    <p:sldId id="364" r:id="rId33"/>
    <p:sldId id="376" r:id="rId34"/>
    <p:sldId id="377" r:id="rId35"/>
    <p:sldId id="300" r:id="rId36"/>
    <p:sldId id="305" r:id="rId37"/>
    <p:sldId id="301" r:id="rId38"/>
    <p:sldId id="302" r:id="rId39"/>
    <p:sldId id="380" r:id="rId40"/>
    <p:sldId id="385" r:id="rId41"/>
    <p:sldId id="356" r:id="rId42"/>
    <p:sldId id="357" r:id="rId43"/>
    <p:sldId id="389" r:id="rId44"/>
    <p:sldId id="382" r:id="rId45"/>
    <p:sldId id="388" r:id="rId46"/>
    <p:sldId id="390" r:id="rId47"/>
    <p:sldId id="379" r:id="rId48"/>
    <p:sldId id="391" r:id="rId49"/>
    <p:sldId id="282" r:id="rId50"/>
    <p:sldId id="283" r:id="rId51"/>
    <p:sldId id="284" r:id="rId52"/>
    <p:sldId id="286" r:id="rId53"/>
    <p:sldId id="285" r:id="rId54"/>
    <p:sldId id="279" r:id="rId55"/>
  </p:sldIdLst>
  <p:sldSz cx="12192000" cy="6858000"/>
  <p:notesSz cx="7104063"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617" autoAdjust="0"/>
    <p:restoredTop sz="94660"/>
  </p:normalViewPr>
  <p:slideViewPr>
    <p:cSldViewPr snapToGrid="0">
      <p:cViewPr varScale="1">
        <p:scale>
          <a:sx n="82" d="100"/>
          <a:sy n="82" d="100"/>
        </p:scale>
        <p:origin x="734" y="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2C46B92-A061-4FE2-A64E-4323C2964487}"/>
              </a:ext>
            </a:extLst>
          </p:cNvPr>
          <p:cNvSpPr>
            <a:spLocks noGrp="1"/>
          </p:cNvSpPr>
          <p:nvPr>
            <p:ph type="hdr" sz="quarter"/>
          </p:nvPr>
        </p:nvSpPr>
        <p:spPr>
          <a:xfrm>
            <a:off x="0" y="0"/>
            <a:ext cx="3078427" cy="513508"/>
          </a:xfrm>
          <a:prstGeom prst="rect">
            <a:avLst/>
          </a:prstGeom>
        </p:spPr>
        <p:txBody>
          <a:bodyPr vert="horz" lIns="93177" tIns="46589" rIns="93177" bIns="46589" rtlCol="0"/>
          <a:lstStyle>
            <a:lvl1pPr algn="l">
              <a:defRPr sz="1200"/>
            </a:lvl1pPr>
          </a:lstStyle>
          <a:p>
            <a:endParaRPr lang="en-US"/>
          </a:p>
        </p:txBody>
      </p:sp>
      <p:sp>
        <p:nvSpPr>
          <p:cNvPr id="3" name="Date Placeholder 2">
            <a:extLst>
              <a:ext uri="{FF2B5EF4-FFF2-40B4-BE49-F238E27FC236}">
                <a16:creationId xmlns:a16="http://schemas.microsoft.com/office/drawing/2014/main" id="{57ADBA31-3A99-49BB-B927-B85E87699E42}"/>
              </a:ext>
            </a:extLst>
          </p:cNvPr>
          <p:cNvSpPr>
            <a:spLocks noGrp="1"/>
          </p:cNvSpPr>
          <p:nvPr>
            <p:ph type="dt" sz="quarter" idx="1"/>
          </p:nvPr>
        </p:nvSpPr>
        <p:spPr>
          <a:xfrm>
            <a:off x="4023993" y="0"/>
            <a:ext cx="3078427" cy="513508"/>
          </a:xfrm>
          <a:prstGeom prst="rect">
            <a:avLst/>
          </a:prstGeom>
        </p:spPr>
        <p:txBody>
          <a:bodyPr vert="horz" lIns="93177" tIns="46589" rIns="93177" bIns="46589" rtlCol="0"/>
          <a:lstStyle>
            <a:lvl1pPr algn="r">
              <a:defRPr sz="1200"/>
            </a:lvl1pPr>
          </a:lstStyle>
          <a:p>
            <a:fld id="{6CBA9EA1-EF29-4988-B0C4-8809C976F0B0}" type="datetimeFigureOut">
              <a:rPr lang="en-US" smtClean="0"/>
              <a:t>12/10/2025</a:t>
            </a:fld>
            <a:endParaRPr lang="en-US"/>
          </a:p>
        </p:txBody>
      </p:sp>
      <p:sp>
        <p:nvSpPr>
          <p:cNvPr id="4" name="Footer Placeholder 3">
            <a:extLst>
              <a:ext uri="{FF2B5EF4-FFF2-40B4-BE49-F238E27FC236}">
                <a16:creationId xmlns:a16="http://schemas.microsoft.com/office/drawing/2014/main" id="{2FB6C238-F3F5-405E-A1CF-DFE572842D3A}"/>
              </a:ext>
            </a:extLst>
          </p:cNvPr>
          <p:cNvSpPr>
            <a:spLocks noGrp="1"/>
          </p:cNvSpPr>
          <p:nvPr>
            <p:ph type="ftr" sz="quarter" idx="2"/>
          </p:nvPr>
        </p:nvSpPr>
        <p:spPr>
          <a:xfrm>
            <a:off x="0" y="9721107"/>
            <a:ext cx="3078427" cy="513507"/>
          </a:xfrm>
          <a:prstGeom prst="rect">
            <a:avLst/>
          </a:prstGeom>
        </p:spPr>
        <p:txBody>
          <a:bodyPr vert="horz" lIns="93177" tIns="46589" rIns="93177" bIns="46589" rtlCol="0" anchor="b"/>
          <a:lstStyle>
            <a:lvl1pPr algn="l">
              <a:defRPr sz="1200"/>
            </a:lvl1pPr>
          </a:lstStyle>
          <a:p>
            <a:r>
              <a:rPr lang="en-US"/>
              <a:t>MY IMMOBILIER PROJECT LTD </a:t>
            </a:r>
          </a:p>
        </p:txBody>
      </p:sp>
      <p:sp>
        <p:nvSpPr>
          <p:cNvPr id="5" name="Slide Number Placeholder 4">
            <a:extLst>
              <a:ext uri="{FF2B5EF4-FFF2-40B4-BE49-F238E27FC236}">
                <a16:creationId xmlns:a16="http://schemas.microsoft.com/office/drawing/2014/main" id="{A1E04186-142F-4AB0-B9F9-C37EBDD78950}"/>
              </a:ext>
            </a:extLst>
          </p:cNvPr>
          <p:cNvSpPr>
            <a:spLocks noGrp="1"/>
          </p:cNvSpPr>
          <p:nvPr>
            <p:ph type="sldNum" sz="quarter" idx="3"/>
          </p:nvPr>
        </p:nvSpPr>
        <p:spPr>
          <a:xfrm>
            <a:off x="4023993" y="9721107"/>
            <a:ext cx="3078427" cy="513507"/>
          </a:xfrm>
          <a:prstGeom prst="rect">
            <a:avLst/>
          </a:prstGeom>
        </p:spPr>
        <p:txBody>
          <a:bodyPr vert="horz" lIns="93177" tIns="46589" rIns="93177" bIns="46589" rtlCol="0" anchor="b"/>
          <a:lstStyle>
            <a:lvl1pPr algn="r">
              <a:defRPr sz="1200"/>
            </a:lvl1pPr>
          </a:lstStyle>
          <a:p>
            <a:fld id="{267CD8C4-9267-4F22-B777-7FFCED409BBA}" type="slidenum">
              <a:rPr lang="en-US" smtClean="0"/>
              <a:t>‹#›</a:t>
            </a:fld>
            <a:endParaRPr lang="en-US"/>
          </a:p>
        </p:txBody>
      </p:sp>
    </p:spTree>
    <p:extLst>
      <p:ext uri="{BB962C8B-B14F-4D97-AF65-F5344CB8AC3E}">
        <p14:creationId xmlns:p14="http://schemas.microsoft.com/office/powerpoint/2010/main" val="141361434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427" cy="513508"/>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4023993" y="0"/>
            <a:ext cx="3078427" cy="513508"/>
          </a:xfrm>
          <a:prstGeom prst="rect">
            <a:avLst/>
          </a:prstGeom>
        </p:spPr>
        <p:txBody>
          <a:bodyPr vert="horz" lIns="93177" tIns="46589" rIns="93177" bIns="46589" rtlCol="0"/>
          <a:lstStyle>
            <a:lvl1pPr algn="r">
              <a:defRPr sz="1200"/>
            </a:lvl1pPr>
          </a:lstStyle>
          <a:p>
            <a:fld id="{27DE81F6-6724-4EDC-8659-8DBCB1AC3D8C}" type="datetimeFigureOut">
              <a:rPr lang="en-US" smtClean="0"/>
              <a:t>12/10/2025</a:t>
            </a:fld>
            <a:endParaRPr lang="en-US"/>
          </a:p>
        </p:txBody>
      </p:sp>
      <p:sp>
        <p:nvSpPr>
          <p:cNvPr id="4" name="Slide Image Placeholder 3"/>
          <p:cNvSpPr>
            <a:spLocks noGrp="1" noRot="1" noChangeAspect="1"/>
          </p:cNvSpPr>
          <p:nvPr>
            <p:ph type="sldImg" idx="2"/>
          </p:nvPr>
        </p:nvSpPr>
        <p:spPr>
          <a:xfrm>
            <a:off x="485775" y="1279525"/>
            <a:ext cx="6132513" cy="3451225"/>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10407" y="4925408"/>
            <a:ext cx="5683250" cy="4029879"/>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721107"/>
            <a:ext cx="3078427" cy="513507"/>
          </a:xfrm>
          <a:prstGeom prst="rect">
            <a:avLst/>
          </a:prstGeom>
        </p:spPr>
        <p:txBody>
          <a:bodyPr vert="horz" lIns="93177" tIns="46589" rIns="93177" bIns="46589" rtlCol="0" anchor="b"/>
          <a:lstStyle>
            <a:lvl1pPr algn="l">
              <a:defRPr sz="1200"/>
            </a:lvl1pPr>
          </a:lstStyle>
          <a:p>
            <a:r>
              <a:rPr lang="en-US"/>
              <a:t>MY IMMOBILIER PROJECT LTD </a:t>
            </a:r>
          </a:p>
        </p:txBody>
      </p:sp>
      <p:sp>
        <p:nvSpPr>
          <p:cNvPr id="7" name="Slide Number Placeholder 6"/>
          <p:cNvSpPr>
            <a:spLocks noGrp="1"/>
          </p:cNvSpPr>
          <p:nvPr>
            <p:ph type="sldNum" sz="quarter" idx="5"/>
          </p:nvPr>
        </p:nvSpPr>
        <p:spPr>
          <a:xfrm>
            <a:off x="4023993" y="9721107"/>
            <a:ext cx="3078427" cy="513507"/>
          </a:xfrm>
          <a:prstGeom prst="rect">
            <a:avLst/>
          </a:prstGeom>
        </p:spPr>
        <p:txBody>
          <a:bodyPr vert="horz" lIns="93177" tIns="46589" rIns="93177" bIns="46589" rtlCol="0" anchor="b"/>
          <a:lstStyle>
            <a:lvl1pPr algn="r">
              <a:defRPr sz="1200"/>
            </a:lvl1pPr>
          </a:lstStyle>
          <a:p>
            <a:fld id="{E2585F5F-370F-4838-B8D6-2CE5DDA0BA48}" type="slidenum">
              <a:rPr lang="en-US" smtClean="0"/>
              <a:t>‹#›</a:t>
            </a:fld>
            <a:endParaRPr lang="en-US"/>
          </a:p>
        </p:txBody>
      </p:sp>
    </p:spTree>
    <p:extLst>
      <p:ext uri="{BB962C8B-B14F-4D97-AF65-F5344CB8AC3E}">
        <p14:creationId xmlns:p14="http://schemas.microsoft.com/office/powerpoint/2010/main" val="115190384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F7B91-2C9B-488D-B185-4CCF53EC672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246C91-D94E-48B8-A03C-69F18C4C8CB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E8B53E0-7D30-497C-8D42-A7CFE9D51D39}"/>
              </a:ext>
            </a:extLst>
          </p:cNvPr>
          <p:cNvSpPr>
            <a:spLocks noGrp="1"/>
          </p:cNvSpPr>
          <p:nvPr>
            <p:ph type="dt" sz="half" idx="10"/>
          </p:nvPr>
        </p:nvSpPr>
        <p:spPr/>
        <p:txBody>
          <a:bodyPr/>
          <a:lstStyle/>
          <a:p>
            <a:fld id="{E9BF5E52-2DC3-413F-8A7D-11493B7515E4}" type="datetime1">
              <a:rPr lang="en-US" smtClean="0"/>
              <a:t>12/10/2025</a:t>
            </a:fld>
            <a:endParaRPr lang="en-US"/>
          </a:p>
        </p:txBody>
      </p:sp>
      <p:sp>
        <p:nvSpPr>
          <p:cNvPr id="5" name="Footer Placeholder 4">
            <a:extLst>
              <a:ext uri="{FF2B5EF4-FFF2-40B4-BE49-F238E27FC236}">
                <a16:creationId xmlns:a16="http://schemas.microsoft.com/office/drawing/2014/main" id="{9880DF32-E23F-44AB-AA6B-437745B8DC64}"/>
              </a:ext>
            </a:extLst>
          </p:cNvPr>
          <p:cNvSpPr>
            <a:spLocks noGrp="1"/>
          </p:cNvSpPr>
          <p:nvPr>
            <p:ph type="ftr" sz="quarter" idx="11"/>
          </p:nvPr>
        </p:nvSpPr>
        <p:spPr/>
        <p:txBody>
          <a:bodyPr/>
          <a:lstStyle/>
          <a:p>
            <a:r>
              <a:rPr lang="en-US"/>
              <a:t>MY IMMOBILIER PROJECT LTD </a:t>
            </a:r>
          </a:p>
        </p:txBody>
      </p:sp>
      <p:sp>
        <p:nvSpPr>
          <p:cNvPr id="6" name="Slide Number Placeholder 5">
            <a:extLst>
              <a:ext uri="{FF2B5EF4-FFF2-40B4-BE49-F238E27FC236}">
                <a16:creationId xmlns:a16="http://schemas.microsoft.com/office/drawing/2014/main" id="{EA05A9CE-DE7C-4935-91AA-43DBEA0C3386}"/>
              </a:ext>
            </a:extLst>
          </p:cNvPr>
          <p:cNvSpPr>
            <a:spLocks noGrp="1"/>
          </p:cNvSpPr>
          <p:nvPr>
            <p:ph type="sldNum" sz="quarter" idx="12"/>
          </p:nvPr>
        </p:nvSpPr>
        <p:spPr/>
        <p:txBody>
          <a:bodyPr/>
          <a:lstStyle/>
          <a:p>
            <a:fld id="{5AEE50BE-6F5C-44AF-B1EF-A50CB256C953}" type="slidenum">
              <a:rPr lang="en-US" smtClean="0"/>
              <a:t>‹#›</a:t>
            </a:fld>
            <a:endParaRPr lang="en-US"/>
          </a:p>
        </p:txBody>
      </p:sp>
    </p:spTree>
    <p:extLst>
      <p:ext uri="{BB962C8B-B14F-4D97-AF65-F5344CB8AC3E}">
        <p14:creationId xmlns:p14="http://schemas.microsoft.com/office/powerpoint/2010/main" val="11777200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F2A35-46D5-4048-9DC6-53076711C49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5F15282-B247-4911-96A6-B7A7A6D20DD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DD0FDB-52C7-4942-B3E9-8A7977F7B35D}"/>
              </a:ext>
            </a:extLst>
          </p:cNvPr>
          <p:cNvSpPr>
            <a:spLocks noGrp="1"/>
          </p:cNvSpPr>
          <p:nvPr>
            <p:ph type="dt" sz="half" idx="10"/>
          </p:nvPr>
        </p:nvSpPr>
        <p:spPr/>
        <p:txBody>
          <a:bodyPr/>
          <a:lstStyle/>
          <a:p>
            <a:fld id="{80831CA8-AB82-4755-AB45-EFA009E207BB}" type="datetime1">
              <a:rPr lang="en-US" smtClean="0"/>
              <a:t>12/10/2025</a:t>
            </a:fld>
            <a:endParaRPr lang="en-US"/>
          </a:p>
        </p:txBody>
      </p:sp>
      <p:sp>
        <p:nvSpPr>
          <p:cNvPr id="5" name="Footer Placeholder 4">
            <a:extLst>
              <a:ext uri="{FF2B5EF4-FFF2-40B4-BE49-F238E27FC236}">
                <a16:creationId xmlns:a16="http://schemas.microsoft.com/office/drawing/2014/main" id="{39167440-831E-4902-A679-2951D2E83744}"/>
              </a:ext>
            </a:extLst>
          </p:cNvPr>
          <p:cNvSpPr>
            <a:spLocks noGrp="1"/>
          </p:cNvSpPr>
          <p:nvPr>
            <p:ph type="ftr" sz="quarter" idx="11"/>
          </p:nvPr>
        </p:nvSpPr>
        <p:spPr/>
        <p:txBody>
          <a:bodyPr/>
          <a:lstStyle/>
          <a:p>
            <a:r>
              <a:rPr lang="en-US"/>
              <a:t>MY IMMOBILIER PROJECT LTD </a:t>
            </a:r>
          </a:p>
        </p:txBody>
      </p:sp>
      <p:sp>
        <p:nvSpPr>
          <p:cNvPr id="6" name="Slide Number Placeholder 5">
            <a:extLst>
              <a:ext uri="{FF2B5EF4-FFF2-40B4-BE49-F238E27FC236}">
                <a16:creationId xmlns:a16="http://schemas.microsoft.com/office/drawing/2014/main" id="{A61F59A8-C113-4148-A498-10131302E868}"/>
              </a:ext>
            </a:extLst>
          </p:cNvPr>
          <p:cNvSpPr>
            <a:spLocks noGrp="1"/>
          </p:cNvSpPr>
          <p:nvPr>
            <p:ph type="sldNum" sz="quarter" idx="12"/>
          </p:nvPr>
        </p:nvSpPr>
        <p:spPr/>
        <p:txBody>
          <a:bodyPr/>
          <a:lstStyle/>
          <a:p>
            <a:fld id="{5AEE50BE-6F5C-44AF-B1EF-A50CB256C953}" type="slidenum">
              <a:rPr lang="en-US" smtClean="0"/>
              <a:t>‹#›</a:t>
            </a:fld>
            <a:endParaRPr lang="en-US"/>
          </a:p>
        </p:txBody>
      </p:sp>
    </p:spTree>
    <p:extLst>
      <p:ext uri="{BB962C8B-B14F-4D97-AF65-F5344CB8AC3E}">
        <p14:creationId xmlns:p14="http://schemas.microsoft.com/office/powerpoint/2010/main" val="22684645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9621AF-6843-4961-9C94-B25E5B6E35C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D4FB5CD-4E58-4A29-AEC9-24F65389782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9C3210-74C7-4286-AB30-A994CD66C600}"/>
              </a:ext>
            </a:extLst>
          </p:cNvPr>
          <p:cNvSpPr>
            <a:spLocks noGrp="1"/>
          </p:cNvSpPr>
          <p:nvPr>
            <p:ph type="dt" sz="half" idx="10"/>
          </p:nvPr>
        </p:nvSpPr>
        <p:spPr/>
        <p:txBody>
          <a:bodyPr/>
          <a:lstStyle/>
          <a:p>
            <a:fld id="{8BF8A91D-E75B-4AD8-9F8C-0FF6DC6F6385}" type="datetime1">
              <a:rPr lang="en-US" smtClean="0"/>
              <a:t>12/10/2025</a:t>
            </a:fld>
            <a:endParaRPr lang="en-US"/>
          </a:p>
        </p:txBody>
      </p:sp>
      <p:sp>
        <p:nvSpPr>
          <p:cNvPr id="5" name="Footer Placeholder 4">
            <a:extLst>
              <a:ext uri="{FF2B5EF4-FFF2-40B4-BE49-F238E27FC236}">
                <a16:creationId xmlns:a16="http://schemas.microsoft.com/office/drawing/2014/main" id="{4C6C7D9C-5F0F-4BEB-B1CB-C043CC1AACEE}"/>
              </a:ext>
            </a:extLst>
          </p:cNvPr>
          <p:cNvSpPr>
            <a:spLocks noGrp="1"/>
          </p:cNvSpPr>
          <p:nvPr>
            <p:ph type="ftr" sz="quarter" idx="11"/>
          </p:nvPr>
        </p:nvSpPr>
        <p:spPr/>
        <p:txBody>
          <a:bodyPr/>
          <a:lstStyle/>
          <a:p>
            <a:r>
              <a:rPr lang="en-US"/>
              <a:t>MY IMMOBILIER PROJECT LTD </a:t>
            </a:r>
          </a:p>
        </p:txBody>
      </p:sp>
      <p:sp>
        <p:nvSpPr>
          <p:cNvPr id="6" name="Slide Number Placeholder 5">
            <a:extLst>
              <a:ext uri="{FF2B5EF4-FFF2-40B4-BE49-F238E27FC236}">
                <a16:creationId xmlns:a16="http://schemas.microsoft.com/office/drawing/2014/main" id="{2D2F9826-1F2D-49B9-BE59-81C552F46A7F}"/>
              </a:ext>
            </a:extLst>
          </p:cNvPr>
          <p:cNvSpPr>
            <a:spLocks noGrp="1"/>
          </p:cNvSpPr>
          <p:nvPr>
            <p:ph type="sldNum" sz="quarter" idx="12"/>
          </p:nvPr>
        </p:nvSpPr>
        <p:spPr/>
        <p:txBody>
          <a:bodyPr/>
          <a:lstStyle/>
          <a:p>
            <a:fld id="{5AEE50BE-6F5C-44AF-B1EF-A50CB256C953}" type="slidenum">
              <a:rPr lang="en-US" smtClean="0"/>
              <a:t>‹#›</a:t>
            </a:fld>
            <a:endParaRPr lang="en-US"/>
          </a:p>
        </p:txBody>
      </p:sp>
    </p:spTree>
    <p:extLst>
      <p:ext uri="{BB962C8B-B14F-4D97-AF65-F5344CB8AC3E}">
        <p14:creationId xmlns:p14="http://schemas.microsoft.com/office/powerpoint/2010/main" val="38913947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24AB3-B1A0-4B23-83FB-B68BCF269D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C39C3D1-158B-424D-95A6-845D375B1D5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C0973F-148C-4837-929A-6FC4E8C71798}"/>
              </a:ext>
            </a:extLst>
          </p:cNvPr>
          <p:cNvSpPr>
            <a:spLocks noGrp="1"/>
          </p:cNvSpPr>
          <p:nvPr>
            <p:ph type="dt" sz="half" idx="10"/>
          </p:nvPr>
        </p:nvSpPr>
        <p:spPr/>
        <p:txBody>
          <a:bodyPr/>
          <a:lstStyle/>
          <a:p>
            <a:fld id="{1AB0913F-5840-435B-963E-C5F0798079F2}" type="datetime1">
              <a:rPr lang="en-US" smtClean="0"/>
              <a:t>12/10/2025</a:t>
            </a:fld>
            <a:endParaRPr lang="en-US"/>
          </a:p>
        </p:txBody>
      </p:sp>
      <p:sp>
        <p:nvSpPr>
          <p:cNvPr id="5" name="Footer Placeholder 4">
            <a:extLst>
              <a:ext uri="{FF2B5EF4-FFF2-40B4-BE49-F238E27FC236}">
                <a16:creationId xmlns:a16="http://schemas.microsoft.com/office/drawing/2014/main" id="{8232A4CC-A9F3-4E37-94DF-FBD059DA7904}"/>
              </a:ext>
            </a:extLst>
          </p:cNvPr>
          <p:cNvSpPr>
            <a:spLocks noGrp="1"/>
          </p:cNvSpPr>
          <p:nvPr>
            <p:ph type="ftr" sz="quarter" idx="11"/>
          </p:nvPr>
        </p:nvSpPr>
        <p:spPr/>
        <p:txBody>
          <a:bodyPr/>
          <a:lstStyle/>
          <a:p>
            <a:r>
              <a:rPr lang="en-US"/>
              <a:t>MY IMMOBILIER PROJECT LTD </a:t>
            </a:r>
          </a:p>
        </p:txBody>
      </p:sp>
      <p:sp>
        <p:nvSpPr>
          <p:cNvPr id="6" name="Slide Number Placeholder 5">
            <a:extLst>
              <a:ext uri="{FF2B5EF4-FFF2-40B4-BE49-F238E27FC236}">
                <a16:creationId xmlns:a16="http://schemas.microsoft.com/office/drawing/2014/main" id="{827E824F-1791-48A3-BBB9-54993422587F}"/>
              </a:ext>
            </a:extLst>
          </p:cNvPr>
          <p:cNvSpPr>
            <a:spLocks noGrp="1"/>
          </p:cNvSpPr>
          <p:nvPr>
            <p:ph type="sldNum" sz="quarter" idx="12"/>
          </p:nvPr>
        </p:nvSpPr>
        <p:spPr/>
        <p:txBody>
          <a:bodyPr/>
          <a:lstStyle/>
          <a:p>
            <a:fld id="{5AEE50BE-6F5C-44AF-B1EF-A50CB256C953}" type="slidenum">
              <a:rPr lang="en-US" smtClean="0"/>
              <a:t>‹#›</a:t>
            </a:fld>
            <a:endParaRPr lang="en-US"/>
          </a:p>
        </p:txBody>
      </p:sp>
    </p:spTree>
    <p:extLst>
      <p:ext uri="{BB962C8B-B14F-4D97-AF65-F5344CB8AC3E}">
        <p14:creationId xmlns:p14="http://schemas.microsoft.com/office/powerpoint/2010/main" val="810599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B3812-E312-49B9-A887-A83DE0880B2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A43AAB0-0A4E-4DB5-85AC-95C9BB21F38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DFDC301-AC5E-4B67-9E18-6E5C4BE809DE}"/>
              </a:ext>
            </a:extLst>
          </p:cNvPr>
          <p:cNvSpPr>
            <a:spLocks noGrp="1"/>
          </p:cNvSpPr>
          <p:nvPr>
            <p:ph type="dt" sz="half" idx="10"/>
          </p:nvPr>
        </p:nvSpPr>
        <p:spPr/>
        <p:txBody>
          <a:bodyPr/>
          <a:lstStyle/>
          <a:p>
            <a:fld id="{4B5DB0DC-9C49-4921-8979-618FB996A479}" type="datetime1">
              <a:rPr lang="en-US" smtClean="0"/>
              <a:t>12/10/2025</a:t>
            </a:fld>
            <a:endParaRPr lang="en-US"/>
          </a:p>
        </p:txBody>
      </p:sp>
      <p:sp>
        <p:nvSpPr>
          <p:cNvPr id="5" name="Footer Placeholder 4">
            <a:extLst>
              <a:ext uri="{FF2B5EF4-FFF2-40B4-BE49-F238E27FC236}">
                <a16:creationId xmlns:a16="http://schemas.microsoft.com/office/drawing/2014/main" id="{97587AD2-AC18-4300-9C75-662B6CBFC116}"/>
              </a:ext>
            </a:extLst>
          </p:cNvPr>
          <p:cNvSpPr>
            <a:spLocks noGrp="1"/>
          </p:cNvSpPr>
          <p:nvPr>
            <p:ph type="ftr" sz="quarter" idx="11"/>
          </p:nvPr>
        </p:nvSpPr>
        <p:spPr/>
        <p:txBody>
          <a:bodyPr/>
          <a:lstStyle/>
          <a:p>
            <a:r>
              <a:rPr lang="en-US"/>
              <a:t>MY IMMOBILIER PROJECT LTD </a:t>
            </a:r>
          </a:p>
        </p:txBody>
      </p:sp>
      <p:sp>
        <p:nvSpPr>
          <p:cNvPr id="6" name="Slide Number Placeholder 5">
            <a:extLst>
              <a:ext uri="{FF2B5EF4-FFF2-40B4-BE49-F238E27FC236}">
                <a16:creationId xmlns:a16="http://schemas.microsoft.com/office/drawing/2014/main" id="{797AFB6C-3F5A-48C2-BDA8-9ADC516D2B0A}"/>
              </a:ext>
            </a:extLst>
          </p:cNvPr>
          <p:cNvSpPr>
            <a:spLocks noGrp="1"/>
          </p:cNvSpPr>
          <p:nvPr>
            <p:ph type="sldNum" sz="quarter" idx="12"/>
          </p:nvPr>
        </p:nvSpPr>
        <p:spPr/>
        <p:txBody>
          <a:bodyPr/>
          <a:lstStyle/>
          <a:p>
            <a:fld id="{5AEE50BE-6F5C-44AF-B1EF-A50CB256C953}" type="slidenum">
              <a:rPr lang="en-US" smtClean="0"/>
              <a:t>‹#›</a:t>
            </a:fld>
            <a:endParaRPr lang="en-US"/>
          </a:p>
        </p:txBody>
      </p:sp>
    </p:spTree>
    <p:extLst>
      <p:ext uri="{BB962C8B-B14F-4D97-AF65-F5344CB8AC3E}">
        <p14:creationId xmlns:p14="http://schemas.microsoft.com/office/powerpoint/2010/main" val="17110540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067B4-C8EA-4224-B4BE-A6BFC11DF9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21842F-538B-47D5-8B6F-ACFBA8AE70C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E0963B1-3542-41C2-BED9-844CF5994B1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CA37E86-5CE2-4F6F-9A66-F6F8184BFBAF}"/>
              </a:ext>
            </a:extLst>
          </p:cNvPr>
          <p:cNvSpPr>
            <a:spLocks noGrp="1"/>
          </p:cNvSpPr>
          <p:nvPr>
            <p:ph type="dt" sz="half" idx="10"/>
          </p:nvPr>
        </p:nvSpPr>
        <p:spPr/>
        <p:txBody>
          <a:bodyPr/>
          <a:lstStyle/>
          <a:p>
            <a:fld id="{4E6BFA7E-6D0F-483E-A562-AB235BDC2945}" type="datetime1">
              <a:rPr lang="en-US" smtClean="0"/>
              <a:t>12/10/2025</a:t>
            </a:fld>
            <a:endParaRPr lang="en-US"/>
          </a:p>
        </p:txBody>
      </p:sp>
      <p:sp>
        <p:nvSpPr>
          <p:cNvPr id="6" name="Footer Placeholder 5">
            <a:extLst>
              <a:ext uri="{FF2B5EF4-FFF2-40B4-BE49-F238E27FC236}">
                <a16:creationId xmlns:a16="http://schemas.microsoft.com/office/drawing/2014/main" id="{B6E29894-F95A-4C52-86BC-7BDAE3F9356B}"/>
              </a:ext>
            </a:extLst>
          </p:cNvPr>
          <p:cNvSpPr>
            <a:spLocks noGrp="1"/>
          </p:cNvSpPr>
          <p:nvPr>
            <p:ph type="ftr" sz="quarter" idx="11"/>
          </p:nvPr>
        </p:nvSpPr>
        <p:spPr/>
        <p:txBody>
          <a:bodyPr/>
          <a:lstStyle/>
          <a:p>
            <a:r>
              <a:rPr lang="en-US"/>
              <a:t>MY IMMOBILIER PROJECT LTD </a:t>
            </a:r>
          </a:p>
        </p:txBody>
      </p:sp>
      <p:sp>
        <p:nvSpPr>
          <p:cNvPr id="7" name="Slide Number Placeholder 6">
            <a:extLst>
              <a:ext uri="{FF2B5EF4-FFF2-40B4-BE49-F238E27FC236}">
                <a16:creationId xmlns:a16="http://schemas.microsoft.com/office/drawing/2014/main" id="{379C9C7F-1CAA-4D7D-BB18-9044BE035266}"/>
              </a:ext>
            </a:extLst>
          </p:cNvPr>
          <p:cNvSpPr>
            <a:spLocks noGrp="1"/>
          </p:cNvSpPr>
          <p:nvPr>
            <p:ph type="sldNum" sz="quarter" idx="12"/>
          </p:nvPr>
        </p:nvSpPr>
        <p:spPr/>
        <p:txBody>
          <a:bodyPr/>
          <a:lstStyle/>
          <a:p>
            <a:fld id="{5AEE50BE-6F5C-44AF-B1EF-A50CB256C953}" type="slidenum">
              <a:rPr lang="en-US" smtClean="0"/>
              <a:t>‹#›</a:t>
            </a:fld>
            <a:endParaRPr lang="en-US"/>
          </a:p>
        </p:txBody>
      </p:sp>
    </p:spTree>
    <p:extLst>
      <p:ext uri="{BB962C8B-B14F-4D97-AF65-F5344CB8AC3E}">
        <p14:creationId xmlns:p14="http://schemas.microsoft.com/office/powerpoint/2010/main" val="39166314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22722-8570-414F-B047-14CB9BA1FB2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FFF796B-3346-4D62-B765-7A9E175A728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0C66B62-E8C1-4D42-94BE-04E37B71A2C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786AF91-DB4E-454F-807A-C61E02DD5A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0D58DB-BB64-4D12-B94F-A22A89D8375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80DCD8B-3978-43B8-B3E6-0B2EC5BEE3BD}"/>
              </a:ext>
            </a:extLst>
          </p:cNvPr>
          <p:cNvSpPr>
            <a:spLocks noGrp="1"/>
          </p:cNvSpPr>
          <p:nvPr>
            <p:ph type="dt" sz="half" idx="10"/>
          </p:nvPr>
        </p:nvSpPr>
        <p:spPr/>
        <p:txBody>
          <a:bodyPr/>
          <a:lstStyle/>
          <a:p>
            <a:fld id="{7820B673-5E79-4D10-8758-FC485A35A667}" type="datetime1">
              <a:rPr lang="en-US" smtClean="0"/>
              <a:t>12/10/2025</a:t>
            </a:fld>
            <a:endParaRPr lang="en-US"/>
          </a:p>
        </p:txBody>
      </p:sp>
      <p:sp>
        <p:nvSpPr>
          <p:cNvPr id="8" name="Footer Placeholder 7">
            <a:extLst>
              <a:ext uri="{FF2B5EF4-FFF2-40B4-BE49-F238E27FC236}">
                <a16:creationId xmlns:a16="http://schemas.microsoft.com/office/drawing/2014/main" id="{35E0B7EA-1593-4815-A91D-C30E0FD2CB97}"/>
              </a:ext>
            </a:extLst>
          </p:cNvPr>
          <p:cNvSpPr>
            <a:spLocks noGrp="1"/>
          </p:cNvSpPr>
          <p:nvPr>
            <p:ph type="ftr" sz="quarter" idx="11"/>
          </p:nvPr>
        </p:nvSpPr>
        <p:spPr/>
        <p:txBody>
          <a:bodyPr/>
          <a:lstStyle/>
          <a:p>
            <a:r>
              <a:rPr lang="en-US"/>
              <a:t>MY IMMOBILIER PROJECT LTD </a:t>
            </a:r>
          </a:p>
        </p:txBody>
      </p:sp>
      <p:sp>
        <p:nvSpPr>
          <p:cNvPr id="9" name="Slide Number Placeholder 8">
            <a:extLst>
              <a:ext uri="{FF2B5EF4-FFF2-40B4-BE49-F238E27FC236}">
                <a16:creationId xmlns:a16="http://schemas.microsoft.com/office/drawing/2014/main" id="{8ED74C52-7B6B-466F-9A69-BEC9559BCCD6}"/>
              </a:ext>
            </a:extLst>
          </p:cNvPr>
          <p:cNvSpPr>
            <a:spLocks noGrp="1"/>
          </p:cNvSpPr>
          <p:nvPr>
            <p:ph type="sldNum" sz="quarter" idx="12"/>
          </p:nvPr>
        </p:nvSpPr>
        <p:spPr/>
        <p:txBody>
          <a:bodyPr/>
          <a:lstStyle/>
          <a:p>
            <a:fld id="{5AEE50BE-6F5C-44AF-B1EF-A50CB256C953}" type="slidenum">
              <a:rPr lang="en-US" smtClean="0"/>
              <a:t>‹#›</a:t>
            </a:fld>
            <a:endParaRPr lang="en-US"/>
          </a:p>
        </p:txBody>
      </p:sp>
    </p:spTree>
    <p:extLst>
      <p:ext uri="{BB962C8B-B14F-4D97-AF65-F5344CB8AC3E}">
        <p14:creationId xmlns:p14="http://schemas.microsoft.com/office/powerpoint/2010/main" val="36973554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BCE7C-D2B2-4E93-A00D-368AFAAC676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C771C57-7097-4DF9-A92C-F50DC5EBAF0D}"/>
              </a:ext>
            </a:extLst>
          </p:cNvPr>
          <p:cNvSpPr>
            <a:spLocks noGrp="1"/>
          </p:cNvSpPr>
          <p:nvPr>
            <p:ph type="dt" sz="half" idx="10"/>
          </p:nvPr>
        </p:nvSpPr>
        <p:spPr/>
        <p:txBody>
          <a:bodyPr/>
          <a:lstStyle/>
          <a:p>
            <a:fld id="{EEAB3857-9C41-4118-B21B-B012B7503EDB}" type="datetime1">
              <a:rPr lang="en-US" smtClean="0"/>
              <a:t>12/10/2025</a:t>
            </a:fld>
            <a:endParaRPr lang="en-US"/>
          </a:p>
        </p:txBody>
      </p:sp>
      <p:sp>
        <p:nvSpPr>
          <p:cNvPr id="4" name="Footer Placeholder 3">
            <a:extLst>
              <a:ext uri="{FF2B5EF4-FFF2-40B4-BE49-F238E27FC236}">
                <a16:creationId xmlns:a16="http://schemas.microsoft.com/office/drawing/2014/main" id="{8E875859-6987-453C-95E4-6A83B695B17A}"/>
              </a:ext>
            </a:extLst>
          </p:cNvPr>
          <p:cNvSpPr>
            <a:spLocks noGrp="1"/>
          </p:cNvSpPr>
          <p:nvPr>
            <p:ph type="ftr" sz="quarter" idx="11"/>
          </p:nvPr>
        </p:nvSpPr>
        <p:spPr/>
        <p:txBody>
          <a:bodyPr/>
          <a:lstStyle/>
          <a:p>
            <a:r>
              <a:rPr lang="en-US"/>
              <a:t>MY IMMOBILIER PROJECT LTD </a:t>
            </a:r>
          </a:p>
        </p:txBody>
      </p:sp>
      <p:sp>
        <p:nvSpPr>
          <p:cNvPr id="5" name="Slide Number Placeholder 4">
            <a:extLst>
              <a:ext uri="{FF2B5EF4-FFF2-40B4-BE49-F238E27FC236}">
                <a16:creationId xmlns:a16="http://schemas.microsoft.com/office/drawing/2014/main" id="{D64A094D-E9B1-4E76-8B4B-8C8330C093CA}"/>
              </a:ext>
            </a:extLst>
          </p:cNvPr>
          <p:cNvSpPr>
            <a:spLocks noGrp="1"/>
          </p:cNvSpPr>
          <p:nvPr>
            <p:ph type="sldNum" sz="quarter" idx="12"/>
          </p:nvPr>
        </p:nvSpPr>
        <p:spPr/>
        <p:txBody>
          <a:bodyPr/>
          <a:lstStyle/>
          <a:p>
            <a:fld id="{5AEE50BE-6F5C-44AF-B1EF-A50CB256C953}" type="slidenum">
              <a:rPr lang="en-US" smtClean="0"/>
              <a:t>‹#›</a:t>
            </a:fld>
            <a:endParaRPr lang="en-US"/>
          </a:p>
        </p:txBody>
      </p:sp>
    </p:spTree>
    <p:extLst>
      <p:ext uri="{BB962C8B-B14F-4D97-AF65-F5344CB8AC3E}">
        <p14:creationId xmlns:p14="http://schemas.microsoft.com/office/powerpoint/2010/main" val="40824443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1DA754-FAE0-40B7-9AB7-5EC1E37FF7B3}"/>
              </a:ext>
            </a:extLst>
          </p:cNvPr>
          <p:cNvSpPr>
            <a:spLocks noGrp="1"/>
          </p:cNvSpPr>
          <p:nvPr>
            <p:ph type="dt" sz="half" idx="10"/>
          </p:nvPr>
        </p:nvSpPr>
        <p:spPr/>
        <p:txBody>
          <a:bodyPr/>
          <a:lstStyle/>
          <a:p>
            <a:fld id="{B1F6A49F-823C-445A-AC6D-43FD662216E9}" type="datetime1">
              <a:rPr lang="en-US" smtClean="0"/>
              <a:t>12/10/2025</a:t>
            </a:fld>
            <a:endParaRPr lang="en-US"/>
          </a:p>
        </p:txBody>
      </p:sp>
      <p:sp>
        <p:nvSpPr>
          <p:cNvPr id="3" name="Footer Placeholder 2">
            <a:extLst>
              <a:ext uri="{FF2B5EF4-FFF2-40B4-BE49-F238E27FC236}">
                <a16:creationId xmlns:a16="http://schemas.microsoft.com/office/drawing/2014/main" id="{0A6C2ED7-08DD-4CFF-9BD5-DB6953A1A6C1}"/>
              </a:ext>
            </a:extLst>
          </p:cNvPr>
          <p:cNvSpPr>
            <a:spLocks noGrp="1"/>
          </p:cNvSpPr>
          <p:nvPr>
            <p:ph type="ftr" sz="quarter" idx="11"/>
          </p:nvPr>
        </p:nvSpPr>
        <p:spPr/>
        <p:txBody>
          <a:bodyPr/>
          <a:lstStyle/>
          <a:p>
            <a:r>
              <a:rPr lang="en-US"/>
              <a:t>MY IMMOBILIER PROJECT LTD </a:t>
            </a:r>
          </a:p>
        </p:txBody>
      </p:sp>
      <p:sp>
        <p:nvSpPr>
          <p:cNvPr id="4" name="Slide Number Placeholder 3">
            <a:extLst>
              <a:ext uri="{FF2B5EF4-FFF2-40B4-BE49-F238E27FC236}">
                <a16:creationId xmlns:a16="http://schemas.microsoft.com/office/drawing/2014/main" id="{D70078AF-8856-4CB0-A5FB-09AFE315D45B}"/>
              </a:ext>
            </a:extLst>
          </p:cNvPr>
          <p:cNvSpPr>
            <a:spLocks noGrp="1"/>
          </p:cNvSpPr>
          <p:nvPr>
            <p:ph type="sldNum" sz="quarter" idx="12"/>
          </p:nvPr>
        </p:nvSpPr>
        <p:spPr/>
        <p:txBody>
          <a:bodyPr/>
          <a:lstStyle/>
          <a:p>
            <a:fld id="{5AEE50BE-6F5C-44AF-B1EF-A50CB256C953}" type="slidenum">
              <a:rPr lang="en-US" smtClean="0"/>
              <a:t>‹#›</a:t>
            </a:fld>
            <a:endParaRPr lang="en-US"/>
          </a:p>
        </p:txBody>
      </p:sp>
    </p:spTree>
    <p:extLst>
      <p:ext uri="{BB962C8B-B14F-4D97-AF65-F5344CB8AC3E}">
        <p14:creationId xmlns:p14="http://schemas.microsoft.com/office/powerpoint/2010/main" val="4157343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066C9-DDB9-44C1-8D47-7427FA92B1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FA98BC0-FBEE-466F-BC87-20CC59627DA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44DFF9A-6D1D-4A88-A030-2F4BAB3AE5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72AE32-DCC6-4ABA-B0EA-DEEAC173C203}"/>
              </a:ext>
            </a:extLst>
          </p:cNvPr>
          <p:cNvSpPr>
            <a:spLocks noGrp="1"/>
          </p:cNvSpPr>
          <p:nvPr>
            <p:ph type="dt" sz="half" idx="10"/>
          </p:nvPr>
        </p:nvSpPr>
        <p:spPr/>
        <p:txBody>
          <a:bodyPr/>
          <a:lstStyle/>
          <a:p>
            <a:fld id="{A21A85B3-3612-474D-BA21-0090758C3843}" type="datetime1">
              <a:rPr lang="en-US" smtClean="0"/>
              <a:t>12/10/2025</a:t>
            </a:fld>
            <a:endParaRPr lang="en-US"/>
          </a:p>
        </p:txBody>
      </p:sp>
      <p:sp>
        <p:nvSpPr>
          <p:cNvPr id="6" name="Footer Placeholder 5">
            <a:extLst>
              <a:ext uri="{FF2B5EF4-FFF2-40B4-BE49-F238E27FC236}">
                <a16:creationId xmlns:a16="http://schemas.microsoft.com/office/drawing/2014/main" id="{E9B0D23A-20B9-44D0-97D0-9FD0DDAB106A}"/>
              </a:ext>
            </a:extLst>
          </p:cNvPr>
          <p:cNvSpPr>
            <a:spLocks noGrp="1"/>
          </p:cNvSpPr>
          <p:nvPr>
            <p:ph type="ftr" sz="quarter" idx="11"/>
          </p:nvPr>
        </p:nvSpPr>
        <p:spPr/>
        <p:txBody>
          <a:bodyPr/>
          <a:lstStyle/>
          <a:p>
            <a:r>
              <a:rPr lang="en-US"/>
              <a:t>MY IMMOBILIER PROJECT LTD </a:t>
            </a:r>
          </a:p>
        </p:txBody>
      </p:sp>
      <p:sp>
        <p:nvSpPr>
          <p:cNvPr id="7" name="Slide Number Placeholder 6">
            <a:extLst>
              <a:ext uri="{FF2B5EF4-FFF2-40B4-BE49-F238E27FC236}">
                <a16:creationId xmlns:a16="http://schemas.microsoft.com/office/drawing/2014/main" id="{B50439A1-080D-4D2B-9C30-A60949FCF286}"/>
              </a:ext>
            </a:extLst>
          </p:cNvPr>
          <p:cNvSpPr>
            <a:spLocks noGrp="1"/>
          </p:cNvSpPr>
          <p:nvPr>
            <p:ph type="sldNum" sz="quarter" idx="12"/>
          </p:nvPr>
        </p:nvSpPr>
        <p:spPr/>
        <p:txBody>
          <a:bodyPr/>
          <a:lstStyle/>
          <a:p>
            <a:fld id="{5AEE50BE-6F5C-44AF-B1EF-A50CB256C953}" type="slidenum">
              <a:rPr lang="en-US" smtClean="0"/>
              <a:t>‹#›</a:t>
            </a:fld>
            <a:endParaRPr lang="en-US"/>
          </a:p>
        </p:txBody>
      </p:sp>
    </p:spTree>
    <p:extLst>
      <p:ext uri="{BB962C8B-B14F-4D97-AF65-F5344CB8AC3E}">
        <p14:creationId xmlns:p14="http://schemas.microsoft.com/office/powerpoint/2010/main" val="2107731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8BE28-BBD4-4799-8A33-C4B7AA93AD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D4319F2-5D97-4F1A-8CD0-76988E9DA64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3015B06-403E-4163-AD3C-691D556273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A15303-BAE5-4E27-9D0E-5767AEC4EF95}"/>
              </a:ext>
            </a:extLst>
          </p:cNvPr>
          <p:cNvSpPr>
            <a:spLocks noGrp="1"/>
          </p:cNvSpPr>
          <p:nvPr>
            <p:ph type="dt" sz="half" idx="10"/>
          </p:nvPr>
        </p:nvSpPr>
        <p:spPr/>
        <p:txBody>
          <a:bodyPr/>
          <a:lstStyle/>
          <a:p>
            <a:fld id="{C219F459-A6C4-4567-BB6B-41CED058CE8C}" type="datetime1">
              <a:rPr lang="en-US" smtClean="0"/>
              <a:t>12/10/2025</a:t>
            </a:fld>
            <a:endParaRPr lang="en-US"/>
          </a:p>
        </p:txBody>
      </p:sp>
      <p:sp>
        <p:nvSpPr>
          <p:cNvPr id="6" name="Footer Placeholder 5">
            <a:extLst>
              <a:ext uri="{FF2B5EF4-FFF2-40B4-BE49-F238E27FC236}">
                <a16:creationId xmlns:a16="http://schemas.microsoft.com/office/drawing/2014/main" id="{159C9C36-8BEF-42C9-AC5C-53BC41E5D3FA}"/>
              </a:ext>
            </a:extLst>
          </p:cNvPr>
          <p:cNvSpPr>
            <a:spLocks noGrp="1"/>
          </p:cNvSpPr>
          <p:nvPr>
            <p:ph type="ftr" sz="quarter" idx="11"/>
          </p:nvPr>
        </p:nvSpPr>
        <p:spPr/>
        <p:txBody>
          <a:bodyPr/>
          <a:lstStyle/>
          <a:p>
            <a:r>
              <a:rPr lang="en-US"/>
              <a:t>MY IMMOBILIER PROJECT LTD </a:t>
            </a:r>
          </a:p>
        </p:txBody>
      </p:sp>
      <p:sp>
        <p:nvSpPr>
          <p:cNvPr id="7" name="Slide Number Placeholder 6">
            <a:extLst>
              <a:ext uri="{FF2B5EF4-FFF2-40B4-BE49-F238E27FC236}">
                <a16:creationId xmlns:a16="http://schemas.microsoft.com/office/drawing/2014/main" id="{7A297628-4FC3-441E-8C80-826CE587F73B}"/>
              </a:ext>
            </a:extLst>
          </p:cNvPr>
          <p:cNvSpPr>
            <a:spLocks noGrp="1"/>
          </p:cNvSpPr>
          <p:nvPr>
            <p:ph type="sldNum" sz="quarter" idx="12"/>
          </p:nvPr>
        </p:nvSpPr>
        <p:spPr/>
        <p:txBody>
          <a:bodyPr/>
          <a:lstStyle/>
          <a:p>
            <a:fld id="{5AEE50BE-6F5C-44AF-B1EF-A50CB256C953}" type="slidenum">
              <a:rPr lang="en-US" smtClean="0"/>
              <a:t>‹#›</a:t>
            </a:fld>
            <a:endParaRPr lang="en-US"/>
          </a:p>
        </p:txBody>
      </p:sp>
    </p:spTree>
    <p:extLst>
      <p:ext uri="{BB962C8B-B14F-4D97-AF65-F5344CB8AC3E}">
        <p14:creationId xmlns:p14="http://schemas.microsoft.com/office/powerpoint/2010/main" val="40117401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76BD79-B4A5-4337-965D-6D771563BD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33395D-9268-499F-BD3C-90432F41C07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D06BE9-F7AF-4502-9C2B-22CDE8FAB1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600842-EB83-4D17-A98E-08F2C9DEC443}" type="datetime1">
              <a:rPr lang="en-US" smtClean="0"/>
              <a:t>12/10/2025</a:t>
            </a:fld>
            <a:endParaRPr lang="en-US"/>
          </a:p>
        </p:txBody>
      </p:sp>
      <p:sp>
        <p:nvSpPr>
          <p:cNvPr id="5" name="Footer Placeholder 4">
            <a:extLst>
              <a:ext uri="{FF2B5EF4-FFF2-40B4-BE49-F238E27FC236}">
                <a16:creationId xmlns:a16="http://schemas.microsoft.com/office/drawing/2014/main" id="{F937B40C-3247-42E1-9394-19401C58F38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MY IMMOBILIER PROJECT LTD </a:t>
            </a:r>
          </a:p>
        </p:txBody>
      </p:sp>
      <p:sp>
        <p:nvSpPr>
          <p:cNvPr id="6" name="Slide Number Placeholder 5">
            <a:extLst>
              <a:ext uri="{FF2B5EF4-FFF2-40B4-BE49-F238E27FC236}">
                <a16:creationId xmlns:a16="http://schemas.microsoft.com/office/drawing/2014/main" id="{E7EDB053-ABC4-48A2-BF0C-DF0DA27169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EE50BE-6F5C-44AF-B1EF-A50CB256C953}" type="slidenum">
              <a:rPr lang="en-US" smtClean="0"/>
              <a:t>‹#›</a:t>
            </a:fld>
            <a:endParaRPr lang="en-US"/>
          </a:p>
        </p:txBody>
      </p:sp>
    </p:spTree>
    <p:extLst>
      <p:ext uri="{BB962C8B-B14F-4D97-AF65-F5344CB8AC3E}">
        <p14:creationId xmlns:p14="http://schemas.microsoft.com/office/powerpoint/2010/main" val="11772817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3" name="Rectangle 1052">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5" name="Rectangle 1054">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uilding with a thatched roof&#10;&#10;Description automatically generated with low confidence">
            <a:extLst>
              <a:ext uri="{FF2B5EF4-FFF2-40B4-BE49-F238E27FC236}">
                <a16:creationId xmlns:a16="http://schemas.microsoft.com/office/drawing/2014/main" id="{E226BF9A-BDF9-CE3E-212F-7C42DFD773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467" y="1939860"/>
            <a:ext cx="5294716" cy="2978277"/>
          </a:xfrm>
          <a:prstGeom prst="rect">
            <a:avLst/>
          </a:prstGeom>
        </p:spPr>
      </p:pic>
      <p:cxnSp>
        <p:nvCxnSpPr>
          <p:cNvPr id="1057" name="Straight Connector 1056">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6" name="Picture 5" descr="A picture containing text, logo, font, graphics">
            <a:extLst>
              <a:ext uri="{FF2B5EF4-FFF2-40B4-BE49-F238E27FC236}">
                <a16:creationId xmlns:a16="http://schemas.microsoft.com/office/drawing/2014/main" id="{0D6FC6E4-841C-A880-4F60-5E538E2C6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3817" y="1555995"/>
            <a:ext cx="5294715" cy="3746010"/>
          </a:xfrm>
          <a:prstGeom prst="rect">
            <a:avLst/>
          </a:prstGeom>
        </p:spPr>
      </p:pic>
    </p:spTree>
    <p:extLst>
      <p:ext uri="{BB962C8B-B14F-4D97-AF65-F5344CB8AC3E}">
        <p14:creationId xmlns:p14="http://schemas.microsoft.com/office/powerpoint/2010/main" val="18729122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62E0F7C-00CC-4FDB-A16A-8A6A9B77D88A}"/>
              </a:ext>
            </a:extLst>
          </p:cNvPr>
          <p:cNvSpPr>
            <a:spLocks noGrp="1"/>
          </p:cNvSpPr>
          <p:nvPr>
            <p:ph idx="1"/>
          </p:nvPr>
        </p:nvSpPr>
        <p:spPr>
          <a:xfrm>
            <a:off x="721242" y="145681"/>
            <a:ext cx="10515600" cy="396580"/>
          </a:xfrm>
        </p:spPr>
        <p:txBody>
          <a:bodyPr>
            <a:normAutofit fontScale="92500" lnSpcReduction="20000"/>
          </a:bodyPr>
          <a:lstStyle/>
          <a:p>
            <a:pPr marL="0" indent="0" algn="ctr">
              <a:buNone/>
            </a:pPr>
            <a:r>
              <a:rPr lang="en-US" dirty="0"/>
              <a:t>BEDROOM 02 </a:t>
            </a:r>
          </a:p>
        </p:txBody>
      </p:sp>
      <p:pic>
        <p:nvPicPr>
          <p:cNvPr id="5" name="Picture 4" descr="Diagram, engineering drawing&#10;&#10;Description automatically generated">
            <a:extLst>
              <a:ext uri="{FF2B5EF4-FFF2-40B4-BE49-F238E27FC236}">
                <a16:creationId xmlns:a16="http://schemas.microsoft.com/office/drawing/2014/main" id="{12C4D951-D4B6-4CA3-8C54-18EB42C6B5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5953" y="627532"/>
            <a:ext cx="8606807" cy="6084787"/>
          </a:xfrm>
          <a:prstGeom prst="rect">
            <a:avLst/>
          </a:prstGeom>
        </p:spPr>
      </p:pic>
    </p:spTree>
    <p:extLst>
      <p:ext uri="{BB962C8B-B14F-4D97-AF65-F5344CB8AC3E}">
        <p14:creationId xmlns:p14="http://schemas.microsoft.com/office/powerpoint/2010/main" val="13858293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FFA3A-FC4F-4EDC-9DF8-E4DECF582DA8}"/>
              </a:ext>
            </a:extLst>
          </p:cNvPr>
          <p:cNvSpPr>
            <a:spLocks noGrp="1"/>
          </p:cNvSpPr>
          <p:nvPr>
            <p:ph type="title"/>
          </p:nvPr>
        </p:nvSpPr>
        <p:spPr>
          <a:xfrm>
            <a:off x="838200" y="99311"/>
            <a:ext cx="10515600" cy="480695"/>
          </a:xfrm>
        </p:spPr>
        <p:txBody>
          <a:bodyPr>
            <a:noAutofit/>
          </a:bodyPr>
          <a:lstStyle/>
          <a:p>
            <a:pPr algn="ctr"/>
            <a:r>
              <a:rPr lang="en-US" sz="2800" b="1" dirty="0"/>
              <a:t>MASTER BEDROOM</a:t>
            </a:r>
          </a:p>
        </p:txBody>
      </p:sp>
      <p:pic>
        <p:nvPicPr>
          <p:cNvPr id="5" name="Picture 4" descr="Diagram, engineering drawing&#10;&#10;Description automatically generated">
            <a:extLst>
              <a:ext uri="{FF2B5EF4-FFF2-40B4-BE49-F238E27FC236}">
                <a16:creationId xmlns:a16="http://schemas.microsoft.com/office/drawing/2014/main" id="{F36706AA-1E49-45FB-A424-C3BC207D45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2457" y="580006"/>
            <a:ext cx="8772629" cy="6094727"/>
          </a:xfrm>
          <a:prstGeom prst="rect">
            <a:avLst/>
          </a:prstGeom>
        </p:spPr>
      </p:pic>
    </p:spTree>
    <p:extLst>
      <p:ext uri="{BB962C8B-B14F-4D97-AF65-F5344CB8AC3E}">
        <p14:creationId xmlns:p14="http://schemas.microsoft.com/office/powerpoint/2010/main" val="26093806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9B8F5-9D79-08A6-82F8-9D9874923BA0}"/>
              </a:ext>
            </a:extLst>
          </p:cNvPr>
          <p:cNvSpPr>
            <a:spLocks noGrp="1"/>
          </p:cNvSpPr>
          <p:nvPr>
            <p:ph type="title"/>
          </p:nvPr>
        </p:nvSpPr>
        <p:spPr>
          <a:xfrm>
            <a:off x="614916" y="109944"/>
            <a:ext cx="10515600" cy="432317"/>
          </a:xfrm>
        </p:spPr>
        <p:txBody>
          <a:bodyPr>
            <a:noAutofit/>
          </a:bodyPr>
          <a:lstStyle/>
          <a:p>
            <a:pPr algn="ctr"/>
            <a:r>
              <a:rPr lang="en-US" sz="3200" b="1" dirty="0">
                <a:latin typeface="+mn-lt"/>
              </a:rPr>
              <a:t>LAUNDRY</a:t>
            </a:r>
          </a:p>
        </p:txBody>
      </p:sp>
      <p:pic>
        <p:nvPicPr>
          <p:cNvPr id="4" name="Picture 3">
            <a:extLst>
              <a:ext uri="{FF2B5EF4-FFF2-40B4-BE49-F238E27FC236}">
                <a16:creationId xmlns:a16="http://schemas.microsoft.com/office/drawing/2014/main" id="{7EB874C6-F3B5-54D5-1519-A06AB9932A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799" y="542261"/>
            <a:ext cx="8684231" cy="6156838"/>
          </a:xfrm>
          <a:prstGeom prst="rect">
            <a:avLst/>
          </a:prstGeom>
        </p:spPr>
      </p:pic>
    </p:spTree>
    <p:extLst>
      <p:ext uri="{BB962C8B-B14F-4D97-AF65-F5344CB8AC3E}">
        <p14:creationId xmlns:p14="http://schemas.microsoft.com/office/powerpoint/2010/main" val="7771405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8E35A-1142-4331-9D4B-C6341F9B3A37}"/>
              </a:ext>
            </a:extLst>
          </p:cNvPr>
          <p:cNvSpPr>
            <a:spLocks noGrp="1"/>
          </p:cNvSpPr>
          <p:nvPr>
            <p:ph type="title"/>
          </p:nvPr>
        </p:nvSpPr>
        <p:spPr>
          <a:xfrm>
            <a:off x="838200" y="0"/>
            <a:ext cx="10515600" cy="453582"/>
          </a:xfrm>
        </p:spPr>
        <p:txBody>
          <a:bodyPr>
            <a:normAutofit fontScale="90000"/>
          </a:bodyPr>
          <a:lstStyle/>
          <a:p>
            <a:pPr algn="ctr"/>
            <a:r>
              <a:rPr lang="en-US" sz="3600" b="1" dirty="0"/>
              <a:t>ELEVATION</a:t>
            </a:r>
          </a:p>
        </p:txBody>
      </p:sp>
      <p:pic>
        <p:nvPicPr>
          <p:cNvPr id="5" name="Content Placeholder 4" descr="Diagram, engineering drawing&#10;&#10;Description automatically generated">
            <a:extLst>
              <a:ext uri="{FF2B5EF4-FFF2-40B4-BE49-F238E27FC236}">
                <a16:creationId xmlns:a16="http://schemas.microsoft.com/office/drawing/2014/main" id="{9B758E4F-7A9F-440E-A999-C4D744C073A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02511" y="612220"/>
            <a:ext cx="11193195" cy="6001231"/>
          </a:xfrm>
        </p:spPr>
      </p:pic>
    </p:spTree>
    <p:extLst>
      <p:ext uri="{BB962C8B-B14F-4D97-AF65-F5344CB8AC3E}">
        <p14:creationId xmlns:p14="http://schemas.microsoft.com/office/powerpoint/2010/main" val="247698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iagram, engineering drawing&#10;&#10;Description automatically generated">
            <a:extLst>
              <a:ext uri="{FF2B5EF4-FFF2-40B4-BE49-F238E27FC236}">
                <a16:creationId xmlns:a16="http://schemas.microsoft.com/office/drawing/2014/main" id="{961DC340-9298-4B2B-BE3E-1DAAC2696F7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5897" y="961401"/>
            <a:ext cx="11631699" cy="5407502"/>
          </a:xfrm>
        </p:spPr>
      </p:pic>
      <p:sp>
        <p:nvSpPr>
          <p:cNvPr id="7" name="Title 1">
            <a:extLst>
              <a:ext uri="{FF2B5EF4-FFF2-40B4-BE49-F238E27FC236}">
                <a16:creationId xmlns:a16="http://schemas.microsoft.com/office/drawing/2014/main" id="{5B4BEC04-6014-4795-BC59-A27BB518F986}"/>
              </a:ext>
            </a:extLst>
          </p:cNvPr>
          <p:cNvSpPr>
            <a:spLocks noGrp="1"/>
          </p:cNvSpPr>
          <p:nvPr>
            <p:ph type="title"/>
          </p:nvPr>
        </p:nvSpPr>
        <p:spPr>
          <a:xfrm>
            <a:off x="838200" y="0"/>
            <a:ext cx="10515600" cy="453582"/>
          </a:xfrm>
        </p:spPr>
        <p:txBody>
          <a:bodyPr>
            <a:normAutofit fontScale="90000"/>
          </a:bodyPr>
          <a:lstStyle/>
          <a:p>
            <a:pPr algn="ctr"/>
            <a:r>
              <a:rPr lang="en-US" sz="3600" b="1" dirty="0"/>
              <a:t>ELEVATION</a:t>
            </a:r>
          </a:p>
        </p:txBody>
      </p:sp>
    </p:spTree>
    <p:extLst>
      <p:ext uri="{BB962C8B-B14F-4D97-AF65-F5344CB8AC3E}">
        <p14:creationId xmlns:p14="http://schemas.microsoft.com/office/powerpoint/2010/main" val="4359939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D920424-FA5C-4056-9B8E-0BB4F9FDAA7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4974" y="337032"/>
            <a:ext cx="10786007" cy="6520968"/>
          </a:xfrm>
        </p:spPr>
      </p:pic>
      <p:sp>
        <p:nvSpPr>
          <p:cNvPr id="6" name="Title 1">
            <a:extLst>
              <a:ext uri="{FF2B5EF4-FFF2-40B4-BE49-F238E27FC236}">
                <a16:creationId xmlns:a16="http://schemas.microsoft.com/office/drawing/2014/main" id="{AD07202E-8420-48E7-BF99-C2C975205F4C}"/>
              </a:ext>
            </a:extLst>
          </p:cNvPr>
          <p:cNvSpPr>
            <a:spLocks noGrp="1"/>
          </p:cNvSpPr>
          <p:nvPr>
            <p:ph type="title"/>
          </p:nvPr>
        </p:nvSpPr>
        <p:spPr>
          <a:xfrm>
            <a:off x="838200" y="0"/>
            <a:ext cx="10515600" cy="453582"/>
          </a:xfrm>
        </p:spPr>
        <p:txBody>
          <a:bodyPr>
            <a:normAutofit fontScale="90000"/>
          </a:bodyPr>
          <a:lstStyle/>
          <a:p>
            <a:pPr algn="ctr"/>
            <a:r>
              <a:rPr lang="en-US" sz="3600" b="1" dirty="0"/>
              <a:t>ELEVATION</a:t>
            </a:r>
          </a:p>
        </p:txBody>
      </p:sp>
    </p:spTree>
    <p:extLst>
      <p:ext uri="{BB962C8B-B14F-4D97-AF65-F5344CB8AC3E}">
        <p14:creationId xmlns:p14="http://schemas.microsoft.com/office/powerpoint/2010/main" val="24694540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iagram&#10;&#10;Description automatically generated">
            <a:extLst>
              <a:ext uri="{FF2B5EF4-FFF2-40B4-BE49-F238E27FC236}">
                <a16:creationId xmlns:a16="http://schemas.microsoft.com/office/drawing/2014/main" id="{87ADF7E2-3ECB-451E-8D0F-7AE1A9C5D10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9014" y="1261641"/>
            <a:ext cx="11853972" cy="5081286"/>
          </a:xfrm>
        </p:spPr>
      </p:pic>
      <p:sp>
        <p:nvSpPr>
          <p:cNvPr id="6" name="Title 1">
            <a:extLst>
              <a:ext uri="{FF2B5EF4-FFF2-40B4-BE49-F238E27FC236}">
                <a16:creationId xmlns:a16="http://schemas.microsoft.com/office/drawing/2014/main" id="{2597E6AA-E87C-4ABD-88D5-ABC9A8C11516}"/>
              </a:ext>
            </a:extLst>
          </p:cNvPr>
          <p:cNvSpPr>
            <a:spLocks noGrp="1"/>
          </p:cNvSpPr>
          <p:nvPr>
            <p:ph type="title"/>
          </p:nvPr>
        </p:nvSpPr>
        <p:spPr>
          <a:xfrm>
            <a:off x="838200" y="0"/>
            <a:ext cx="10515600" cy="453582"/>
          </a:xfrm>
        </p:spPr>
        <p:txBody>
          <a:bodyPr>
            <a:normAutofit fontScale="90000"/>
          </a:bodyPr>
          <a:lstStyle/>
          <a:p>
            <a:pPr algn="ctr"/>
            <a:r>
              <a:rPr lang="en-US" sz="3600" b="1" dirty="0"/>
              <a:t>ELEVATION</a:t>
            </a:r>
          </a:p>
        </p:txBody>
      </p:sp>
    </p:spTree>
    <p:extLst>
      <p:ext uri="{BB962C8B-B14F-4D97-AF65-F5344CB8AC3E}">
        <p14:creationId xmlns:p14="http://schemas.microsoft.com/office/powerpoint/2010/main" val="27887517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EE4AF-F9D2-45F3-9579-75BC3BBF3792}"/>
              </a:ext>
            </a:extLst>
          </p:cNvPr>
          <p:cNvSpPr>
            <a:spLocks noGrp="1"/>
          </p:cNvSpPr>
          <p:nvPr>
            <p:ph type="title"/>
          </p:nvPr>
        </p:nvSpPr>
        <p:spPr>
          <a:xfrm>
            <a:off x="365276" y="-271483"/>
            <a:ext cx="11660820" cy="1325563"/>
          </a:xfrm>
        </p:spPr>
        <p:txBody>
          <a:bodyPr>
            <a:normAutofit/>
          </a:bodyPr>
          <a:lstStyle/>
          <a:p>
            <a:pPr algn="ctr"/>
            <a:r>
              <a:rPr lang="en-US" sz="2800" b="1" dirty="0">
                <a:solidFill>
                  <a:srgbClr val="00B050"/>
                </a:solidFill>
                <a:latin typeface="Gabriola" panose="04040605051002020D02" pitchFamily="82" charset="0"/>
              </a:rPr>
              <a:t>              PLAN - VILLA SIGNATURE ( 1 Unit)</a:t>
            </a:r>
            <a:endParaRPr lang="en-US" sz="2400" b="1" dirty="0">
              <a:solidFill>
                <a:srgbClr val="00B050"/>
              </a:solidFill>
              <a:latin typeface="Gabriola" panose="04040605051002020D02" pitchFamily="82" charset="0"/>
            </a:endParaRPr>
          </a:p>
        </p:txBody>
      </p:sp>
      <p:pic>
        <p:nvPicPr>
          <p:cNvPr id="6" name="Content Placeholder 6" descr="Diagram, engineering drawing&#10;&#10;Description automatically generated">
            <a:extLst>
              <a:ext uri="{FF2B5EF4-FFF2-40B4-BE49-F238E27FC236}">
                <a16:creationId xmlns:a16="http://schemas.microsoft.com/office/drawing/2014/main" id="{660B56D9-7E8B-45B5-963A-175E851F5F9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61859" y="620586"/>
            <a:ext cx="5964865" cy="5953426"/>
          </a:xfrm>
        </p:spPr>
      </p:pic>
      <p:pic>
        <p:nvPicPr>
          <p:cNvPr id="4" name="Picture 3" descr="A floor plan of a house&#10;&#10;Description automatically generated with medium confidence">
            <a:extLst>
              <a:ext uri="{FF2B5EF4-FFF2-40B4-BE49-F238E27FC236}">
                <a16:creationId xmlns:a16="http://schemas.microsoft.com/office/drawing/2014/main" id="{80C2BFE8-8469-000A-A01F-9F0D16CCB0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2729" y="1084246"/>
            <a:ext cx="4285284" cy="5489766"/>
          </a:xfrm>
          <a:prstGeom prst="rect">
            <a:avLst/>
          </a:prstGeom>
        </p:spPr>
      </p:pic>
    </p:spTree>
    <p:extLst>
      <p:ext uri="{BB962C8B-B14F-4D97-AF65-F5344CB8AC3E}">
        <p14:creationId xmlns:p14="http://schemas.microsoft.com/office/powerpoint/2010/main" val="29089567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56AD8-411B-4D34-BAA1-3B849FA26AD3}"/>
              </a:ext>
            </a:extLst>
          </p:cNvPr>
          <p:cNvSpPr>
            <a:spLocks noGrp="1"/>
          </p:cNvSpPr>
          <p:nvPr>
            <p:ph type="title"/>
          </p:nvPr>
        </p:nvSpPr>
        <p:spPr>
          <a:xfrm>
            <a:off x="838200" y="78599"/>
            <a:ext cx="10515600" cy="602438"/>
          </a:xfrm>
        </p:spPr>
        <p:txBody>
          <a:bodyPr>
            <a:normAutofit fontScale="90000"/>
          </a:bodyPr>
          <a:lstStyle/>
          <a:p>
            <a:pPr algn="ctr"/>
            <a:r>
              <a:rPr lang="en-US" sz="4000" b="1" dirty="0"/>
              <a:t>KITCHEN PLAN</a:t>
            </a:r>
          </a:p>
        </p:txBody>
      </p:sp>
      <p:pic>
        <p:nvPicPr>
          <p:cNvPr id="5" name="Picture 4" descr="Diagram, engineering drawing&#10;&#10;Description automatically generated">
            <a:extLst>
              <a:ext uri="{FF2B5EF4-FFF2-40B4-BE49-F238E27FC236}">
                <a16:creationId xmlns:a16="http://schemas.microsoft.com/office/drawing/2014/main" id="{E99110D8-72D2-4048-B0F6-DAE8A88AED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0445" y="681037"/>
            <a:ext cx="9321122" cy="6176963"/>
          </a:xfrm>
          <a:prstGeom prst="rect">
            <a:avLst/>
          </a:prstGeom>
        </p:spPr>
      </p:pic>
    </p:spTree>
    <p:extLst>
      <p:ext uri="{BB962C8B-B14F-4D97-AF65-F5344CB8AC3E}">
        <p14:creationId xmlns:p14="http://schemas.microsoft.com/office/powerpoint/2010/main" val="41597739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6CF10-2620-4A31-BBA7-FA84F15AF19F}"/>
              </a:ext>
            </a:extLst>
          </p:cNvPr>
          <p:cNvSpPr>
            <a:spLocks noGrp="1"/>
          </p:cNvSpPr>
          <p:nvPr>
            <p:ph type="title"/>
          </p:nvPr>
        </p:nvSpPr>
        <p:spPr>
          <a:xfrm>
            <a:off x="987056" y="226903"/>
            <a:ext cx="10515600" cy="145237"/>
          </a:xfrm>
        </p:spPr>
        <p:txBody>
          <a:bodyPr>
            <a:noAutofit/>
          </a:bodyPr>
          <a:lstStyle/>
          <a:p>
            <a:pPr algn="ctr"/>
            <a:r>
              <a:rPr lang="en-US" sz="2800" b="1" dirty="0"/>
              <a:t>BEDROOM 01- DRESSING</a:t>
            </a:r>
          </a:p>
        </p:txBody>
      </p:sp>
      <p:pic>
        <p:nvPicPr>
          <p:cNvPr id="7" name="Picture 6" descr="Diagram, engineering drawing&#10;&#10;Description automatically generated">
            <a:extLst>
              <a:ext uri="{FF2B5EF4-FFF2-40B4-BE49-F238E27FC236}">
                <a16:creationId xmlns:a16="http://schemas.microsoft.com/office/drawing/2014/main" id="{FF7B2585-7913-49E0-9CBC-3988C2D446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3528" y="605790"/>
            <a:ext cx="8184944" cy="6138708"/>
          </a:xfrm>
          <a:prstGeom prst="rect">
            <a:avLst/>
          </a:prstGeom>
        </p:spPr>
      </p:pic>
    </p:spTree>
    <p:extLst>
      <p:ext uri="{BB962C8B-B14F-4D97-AF65-F5344CB8AC3E}">
        <p14:creationId xmlns:p14="http://schemas.microsoft.com/office/powerpoint/2010/main" val="22263614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8A090-A836-436A-BAF3-5AD660B18B2A}"/>
              </a:ext>
            </a:extLst>
          </p:cNvPr>
          <p:cNvSpPr>
            <a:spLocks noGrp="1"/>
          </p:cNvSpPr>
          <p:nvPr>
            <p:ph type="title"/>
          </p:nvPr>
        </p:nvSpPr>
        <p:spPr>
          <a:xfrm>
            <a:off x="731874" y="131209"/>
            <a:ext cx="10515600" cy="868252"/>
          </a:xfrm>
        </p:spPr>
        <p:txBody>
          <a:bodyPr>
            <a:normAutofit/>
          </a:bodyPr>
          <a:lstStyle/>
          <a:p>
            <a:r>
              <a:rPr lang="en-US" sz="3600" b="1" i="1" u="sng" dirty="0">
                <a:latin typeface="Gabriola" panose="04040605051002020D02" pitchFamily="82" charset="0"/>
              </a:rPr>
              <a:t>SUMMARY </a:t>
            </a:r>
          </a:p>
        </p:txBody>
      </p:sp>
      <p:sp>
        <p:nvSpPr>
          <p:cNvPr id="3" name="Content Placeholder 2">
            <a:extLst>
              <a:ext uri="{FF2B5EF4-FFF2-40B4-BE49-F238E27FC236}">
                <a16:creationId xmlns:a16="http://schemas.microsoft.com/office/drawing/2014/main" id="{7A3C5A54-F253-4CD4-86A1-2BB04E171BFF}"/>
              </a:ext>
            </a:extLst>
          </p:cNvPr>
          <p:cNvSpPr>
            <a:spLocks noGrp="1"/>
          </p:cNvSpPr>
          <p:nvPr>
            <p:ph idx="1"/>
          </p:nvPr>
        </p:nvSpPr>
        <p:spPr>
          <a:xfrm>
            <a:off x="466328" y="861238"/>
            <a:ext cx="10781145" cy="5996762"/>
          </a:xfrm>
        </p:spPr>
        <p:txBody>
          <a:bodyPr>
            <a:normAutofit/>
          </a:bodyPr>
          <a:lstStyle/>
          <a:p>
            <a:pPr marL="0" indent="0" algn="just">
              <a:buNone/>
            </a:pPr>
            <a:r>
              <a:rPr lang="en-US" b="1" dirty="0">
                <a:latin typeface="Gabriola" panose="04040605051002020D02" pitchFamily="82" charset="0"/>
              </a:rPr>
              <a:t>Discover the Atlantis II Private Residences Grand Bay, a prestigious development comprising 18 luxurious villas with three or four bedrooms, each equipped with a private swimming pool. </a:t>
            </a:r>
          </a:p>
          <a:p>
            <a:pPr marL="0" indent="0" algn="just">
              <a:buNone/>
            </a:pPr>
            <a:r>
              <a:rPr lang="en-US" b="1" dirty="0">
                <a:latin typeface="Gabriola" panose="04040605051002020D02" pitchFamily="82" charset="0"/>
              </a:rPr>
              <a:t>This high-end project also offers a Spa and Fitness center to meet all your relaxation and wellness needs. Located in one of the most sought-after neighborhoods in Mauritius, this exclusive residential complex is aimed at an international clientele with a residence permit. </a:t>
            </a:r>
          </a:p>
          <a:p>
            <a:pPr marL="0" indent="0" algn="just">
              <a:buNone/>
            </a:pPr>
            <a:r>
              <a:rPr lang="en-US" b="1" dirty="0">
                <a:latin typeface="Gabriola" panose="04040605051002020D02" pitchFamily="82" charset="0"/>
              </a:rPr>
              <a:t>Enjoy a superior quality of life in a peaceful and secure environment, close to all the amenities and attractions of the region. For nature enthusiasts, Atlantis II Private Residences Grand Bay provide easy access to white sand beaches, turquoise lagoons and exciting water activities just a few minutes away. </a:t>
            </a:r>
          </a:p>
          <a:p>
            <a:pPr marL="0" indent="0" algn="just">
              <a:buNone/>
            </a:pPr>
            <a:r>
              <a:rPr lang="en-US" b="1" dirty="0">
                <a:latin typeface="Gabriola" panose="04040605051002020D02" pitchFamily="82" charset="0"/>
              </a:rPr>
              <a:t>For lovers of culture and history, the region is full of historical sites, museums and art galleries. Don't miss this unique opportunity to invest in a prestigious real estate project in Mauritius. </a:t>
            </a:r>
          </a:p>
          <a:p>
            <a:pPr marL="0" indent="0" algn="just">
              <a:buNone/>
            </a:pPr>
            <a:r>
              <a:rPr lang="en-US" b="1" dirty="0">
                <a:latin typeface="Gabriola" panose="04040605051002020D02" pitchFamily="82" charset="0"/>
              </a:rPr>
              <a:t>Contact us now to learn more about the Atlantis II Private Residences Grand Bay. </a:t>
            </a:r>
          </a:p>
          <a:p>
            <a:endParaRPr lang="en-US" dirty="0"/>
          </a:p>
        </p:txBody>
      </p:sp>
    </p:spTree>
    <p:extLst>
      <p:ext uri="{BB962C8B-B14F-4D97-AF65-F5344CB8AC3E}">
        <p14:creationId xmlns:p14="http://schemas.microsoft.com/office/powerpoint/2010/main" val="6923431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iagram, engineering drawing&#10;&#10;Description automatically generated">
            <a:extLst>
              <a:ext uri="{FF2B5EF4-FFF2-40B4-BE49-F238E27FC236}">
                <a16:creationId xmlns:a16="http://schemas.microsoft.com/office/drawing/2014/main" id="{A2C82D56-64DE-4BD1-9651-C4E80D91B05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49571" y="188357"/>
            <a:ext cx="8892857" cy="6669643"/>
          </a:xfrm>
        </p:spPr>
      </p:pic>
    </p:spTree>
    <p:extLst>
      <p:ext uri="{BB962C8B-B14F-4D97-AF65-F5344CB8AC3E}">
        <p14:creationId xmlns:p14="http://schemas.microsoft.com/office/powerpoint/2010/main" val="40834715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iagram, engineering drawing&#10;&#10;Description automatically generated">
            <a:extLst>
              <a:ext uri="{FF2B5EF4-FFF2-40B4-BE49-F238E27FC236}">
                <a16:creationId xmlns:a16="http://schemas.microsoft.com/office/drawing/2014/main" id="{D30D9A72-ADB9-476C-8059-25C85CEC011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73343" y="187007"/>
            <a:ext cx="8645314" cy="6483986"/>
          </a:xfrm>
        </p:spPr>
      </p:pic>
    </p:spTree>
    <p:extLst>
      <p:ext uri="{BB962C8B-B14F-4D97-AF65-F5344CB8AC3E}">
        <p14:creationId xmlns:p14="http://schemas.microsoft.com/office/powerpoint/2010/main" val="723034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B3ACA2B-E5FE-456E-A5D4-255C61291D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9522" y="0"/>
            <a:ext cx="10201782" cy="6772940"/>
          </a:xfrm>
          <a:prstGeom prst="rect">
            <a:avLst/>
          </a:prstGeom>
        </p:spPr>
      </p:pic>
    </p:spTree>
    <p:extLst>
      <p:ext uri="{BB962C8B-B14F-4D97-AF65-F5344CB8AC3E}">
        <p14:creationId xmlns:p14="http://schemas.microsoft.com/office/powerpoint/2010/main" val="34739519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6820D8F-3585-4ADE-812C-5C446EF593CB}"/>
              </a:ext>
            </a:extLst>
          </p:cNvPr>
          <p:cNvSpPr>
            <a:spLocks noGrp="1"/>
          </p:cNvSpPr>
          <p:nvPr>
            <p:ph type="title"/>
          </p:nvPr>
        </p:nvSpPr>
        <p:spPr>
          <a:xfrm>
            <a:off x="838200" y="173739"/>
            <a:ext cx="10515600" cy="240931"/>
          </a:xfrm>
        </p:spPr>
        <p:txBody>
          <a:bodyPr>
            <a:normAutofit fontScale="90000"/>
          </a:bodyPr>
          <a:lstStyle/>
          <a:p>
            <a:pPr algn="ctr"/>
            <a:r>
              <a:rPr lang="en-US" sz="3600" b="1" dirty="0"/>
              <a:t>ELEVATION</a:t>
            </a:r>
          </a:p>
        </p:txBody>
      </p:sp>
      <p:pic>
        <p:nvPicPr>
          <p:cNvPr id="9" name="Content Placeholder 8" descr="Diagram, engineering drawing&#10;&#10;Description automatically generated">
            <a:extLst>
              <a:ext uri="{FF2B5EF4-FFF2-40B4-BE49-F238E27FC236}">
                <a16:creationId xmlns:a16="http://schemas.microsoft.com/office/drawing/2014/main" id="{5D69ACDD-1527-4DED-B5F6-658E5DC4347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58292" y="666675"/>
            <a:ext cx="10931302" cy="6017586"/>
          </a:xfrm>
        </p:spPr>
      </p:pic>
    </p:spTree>
    <p:extLst>
      <p:ext uri="{BB962C8B-B14F-4D97-AF65-F5344CB8AC3E}">
        <p14:creationId xmlns:p14="http://schemas.microsoft.com/office/powerpoint/2010/main" val="29667023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Diagram, engineering drawing&#10;&#10;Description automatically generated">
            <a:extLst>
              <a:ext uri="{FF2B5EF4-FFF2-40B4-BE49-F238E27FC236}">
                <a16:creationId xmlns:a16="http://schemas.microsoft.com/office/drawing/2014/main" id="{8CB2A78E-19B0-45F2-B52C-F2B3B319407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4677" y="1331467"/>
            <a:ext cx="11489279" cy="4832266"/>
          </a:xfrm>
        </p:spPr>
      </p:pic>
      <p:sp>
        <p:nvSpPr>
          <p:cNvPr id="4" name="Title 1">
            <a:extLst>
              <a:ext uri="{FF2B5EF4-FFF2-40B4-BE49-F238E27FC236}">
                <a16:creationId xmlns:a16="http://schemas.microsoft.com/office/drawing/2014/main" id="{5F3A84D3-1947-4BE8-AA90-32E47C794F92}"/>
              </a:ext>
            </a:extLst>
          </p:cNvPr>
          <p:cNvSpPr>
            <a:spLocks noGrp="1"/>
          </p:cNvSpPr>
          <p:nvPr>
            <p:ph type="title"/>
          </p:nvPr>
        </p:nvSpPr>
        <p:spPr>
          <a:xfrm>
            <a:off x="763772" y="173739"/>
            <a:ext cx="10515600" cy="240931"/>
          </a:xfrm>
        </p:spPr>
        <p:txBody>
          <a:bodyPr>
            <a:normAutofit fontScale="90000"/>
          </a:bodyPr>
          <a:lstStyle/>
          <a:p>
            <a:pPr algn="ctr"/>
            <a:r>
              <a:rPr lang="en-US" sz="3600" b="1" dirty="0"/>
              <a:t>ELEVATION</a:t>
            </a:r>
          </a:p>
        </p:txBody>
      </p:sp>
    </p:spTree>
    <p:extLst>
      <p:ext uri="{BB962C8B-B14F-4D97-AF65-F5344CB8AC3E}">
        <p14:creationId xmlns:p14="http://schemas.microsoft.com/office/powerpoint/2010/main" val="20823588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C835E-5951-4388-AD53-43EB1FF757FD}"/>
              </a:ext>
            </a:extLst>
          </p:cNvPr>
          <p:cNvSpPr txBox="1">
            <a:spLocks/>
          </p:cNvSpPr>
          <p:nvPr/>
        </p:nvSpPr>
        <p:spPr>
          <a:xfrm>
            <a:off x="838200" y="0"/>
            <a:ext cx="10515600" cy="453582"/>
          </a:xfrm>
          <a:prstGeom prst="rect">
            <a:avLst/>
          </a:prstGeom>
        </p:spPr>
        <p:txBody>
          <a:bodyP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a:t>ELEVATION</a:t>
            </a:r>
            <a:endParaRPr lang="en-US" sz="3600" b="1" dirty="0"/>
          </a:p>
        </p:txBody>
      </p:sp>
      <p:pic>
        <p:nvPicPr>
          <p:cNvPr id="4" name="Picture 3">
            <a:extLst>
              <a:ext uri="{FF2B5EF4-FFF2-40B4-BE49-F238E27FC236}">
                <a16:creationId xmlns:a16="http://schemas.microsoft.com/office/drawing/2014/main" id="{13CACEBD-23CB-4B4C-A4D5-C14C612AF8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4057" y="729353"/>
            <a:ext cx="10413193" cy="5761940"/>
          </a:xfrm>
          <a:prstGeom prst="rect">
            <a:avLst/>
          </a:prstGeom>
        </p:spPr>
      </p:pic>
    </p:spTree>
    <p:extLst>
      <p:ext uri="{BB962C8B-B14F-4D97-AF65-F5344CB8AC3E}">
        <p14:creationId xmlns:p14="http://schemas.microsoft.com/office/powerpoint/2010/main" val="602085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18636-A950-4B97-80D6-8CAF6D97559C}"/>
              </a:ext>
            </a:extLst>
          </p:cNvPr>
          <p:cNvSpPr txBox="1">
            <a:spLocks/>
          </p:cNvSpPr>
          <p:nvPr/>
        </p:nvSpPr>
        <p:spPr>
          <a:xfrm>
            <a:off x="838200" y="0"/>
            <a:ext cx="10515600" cy="453582"/>
          </a:xfrm>
          <a:prstGeom prst="rect">
            <a:avLst/>
          </a:prstGeom>
        </p:spPr>
        <p:txBody>
          <a:bodyP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a:t>ELEVATION</a:t>
            </a:r>
            <a:endParaRPr lang="en-US" sz="3600" b="1" dirty="0"/>
          </a:p>
        </p:txBody>
      </p:sp>
      <p:pic>
        <p:nvPicPr>
          <p:cNvPr id="4" name="Picture 3">
            <a:extLst>
              <a:ext uri="{FF2B5EF4-FFF2-40B4-BE49-F238E27FC236}">
                <a16:creationId xmlns:a16="http://schemas.microsoft.com/office/drawing/2014/main" id="{78C50C4B-1289-4151-8EC6-EDCF07EF1B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21686"/>
            <a:ext cx="12192000" cy="5214628"/>
          </a:xfrm>
          <a:prstGeom prst="rect">
            <a:avLst/>
          </a:prstGeom>
        </p:spPr>
      </p:pic>
    </p:spTree>
    <p:extLst>
      <p:ext uri="{BB962C8B-B14F-4D97-AF65-F5344CB8AC3E}">
        <p14:creationId xmlns:p14="http://schemas.microsoft.com/office/powerpoint/2010/main" val="19478249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 engineering drawing&#10;&#10;Description automatically generated">
            <a:extLst>
              <a:ext uri="{FF2B5EF4-FFF2-40B4-BE49-F238E27FC236}">
                <a16:creationId xmlns:a16="http://schemas.microsoft.com/office/drawing/2014/main" id="{85FB1CED-8F58-451E-AF2E-57C6055147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65754" y="760005"/>
            <a:ext cx="5802489" cy="5918075"/>
          </a:xfrm>
          <a:prstGeom prst="rect">
            <a:avLst/>
          </a:prstGeom>
        </p:spPr>
      </p:pic>
      <p:sp>
        <p:nvSpPr>
          <p:cNvPr id="4" name="Rectangle 3">
            <a:extLst>
              <a:ext uri="{FF2B5EF4-FFF2-40B4-BE49-F238E27FC236}">
                <a16:creationId xmlns:a16="http://schemas.microsoft.com/office/drawing/2014/main" id="{277BD59E-EA8B-4B04-9648-F52D296D00D5}"/>
              </a:ext>
            </a:extLst>
          </p:cNvPr>
          <p:cNvSpPr/>
          <p:nvPr/>
        </p:nvSpPr>
        <p:spPr>
          <a:xfrm>
            <a:off x="4347174" y="175230"/>
            <a:ext cx="4849989" cy="584775"/>
          </a:xfrm>
          <a:prstGeom prst="rect">
            <a:avLst/>
          </a:prstGeom>
        </p:spPr>
        <p:txBody>
          <a:bodyPr wrap="square">
            <a:spAutoFit/>
          </a:bodyPr>
          <a:lstStyle/>
          <a:p>
            <a:pPr algn="ctr"/>
            <a:r>
              <a:rPr lang="en-US" sz="3200" b="1" dirty="0">
                <a:solidFill>
                  <a:srgbClr val="00B050"/>
                </a:solidFill>
                <a:latin typeface="Gabriola" panose="04040605051002020D02" pitchFamily="82" charset="0"/>
              </a:rPr>
              <a:t>Plan – Villa Exclusive ( 4 Units)</a:t>
            </a:r>
            <a:endParaRPr lang="en-US" sz="3200" dirty="0"/>
          </a:p>
        </p:txBody>
      </p:sp>
      <p:pic>
        <p:nvPicPr>
          <p:cNvPr id="5" name="Picture 4" descr="A floor plan of a house&#10;&#10;Description automatically generated with medium confidence">
            <a:extLst>
              <a:ext uri="{FF2B5EF4-FFF2-40B4-BE49-F238E27FC236}">
                <a16:creationId xmlns:a16="http://schemas.microsoft.com/office/drawing/2014/main" id="{F9ACE777-B182-1143-F942-827929CE77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757" y="988828"/>
            <a:ext cx="5316820" cy="5608853"/>
          </a:xfrm>
          <a:prstGeom prst="rect">
            <a:avLst/>
          </a:prstGeom>
        </p:spPr>
      </p:pic>
    </p:spTree>
    <p:extLst>
      <p:ext uri="{BB962C8B-B14F-4D97-AF65-F5344CB8AC3E}">
        <p14:creationId xmlns:p14="http://schemas.microsoft.com/office/powerpoint/2010/main" val="33564589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BC0429-E7F3-4204-9DCC-C51A801BE4FB}"/>
              </a:ext>
            </a:extLst>
          </p:cNvPr>
          <p:cNvSpPr>
            <a:spLocks noGrp="1"/>
          </p:cNvSpPr>
          <p:nvPr>
            <p:ph type="ctrTitle"/>
          </p:nvPr>
        </p:nvSpPr>
        <p:spPr>
          <a:xfrm>
            <a:off x="1524000" y="133536"/>
            <a:ext cx="9144000" cy="477837"/>
          </a:xfrm>
        </p:spPr>
        <p:txBody>
          <a:bodyPr>
            <a:noAutofit/>
          </a:bodyPr>
          <a:lstStyle/>
          <a:p>
            <a:r>
              <a:rPr lang="en-US" sz="3600" b="1" dirty="0"/>
              <a:t>KITCHEN PLAN</a:t>
            </a:r>
          </a:p>
        </p:txBody>
      </p:sp>
      <p:pic>
        <p:nvPicPr>
          <p:cNvPr id="5" name="Picture 4" descr="Diagram, engineering drawing&#10;&#10;Description automatically generated">
            <a:extLst>
              <a:ext uri="{FF2B5EF4-FFF2-40B4-BE49-F238E27FC236}">
                <a16:creationId xmlns:a16="http://schemas.microsoft.com/office/drawing/2014/main" id="{6CC3FB5C-14E7-4799-A43A-46DF938153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715118"/>
            <a:ext cx="9311606" cy="6009346"/>
          </a:xfrm>
          <a:prstGeom prst="rect">
            <a:avLst/>
          </a:prstGeom>
        </p:spPr>
      </p:pic>
    </p:spTree>
    <p:extLst>
      <p:ext uri="{BB962C8B-B14F-4D97-AF65-F5344CB8AC3E}">
        <p14:creationId xmlns:p14="http://schemas.microsoft.com/office/powerpoint/2010/main" val="20572289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75D04-5F7A-4926-89E0-E56774E01EF0}"/>
              </a:ext>
            </a:extLst>
          </p:cNvPr>
          <p:cNvSpPr>
            <a:spLocks noGrp="1"/>
          </p:cNvSpPr>
          <p:nvPr>
            <p:ph type="title"/>
          </p:nvPr>
        </p:nvSpPr>
        <p:spPr>
          <a:xfrm>
            <a:off x="838200" y="0"/>
            <a:ext cx="10515600" cy="446567"/>
          </a:xfrm>
        </p:spPr>
        <p:txBody>
          <a:bodyPr>
            <a:noAutofit/>
          </a:bodyPr>
          <a:lstStyle/>
          <a:p>
            <a:pPr algn="ctr"/>
            <a:r>
              <a:rPr lang="en-US" sz="2800" b="1" dirty="0"/>
              <a:t>BEDROOM 01 – DRESSING</a:t>
            </a:r>
          </a:p>
        </p:txBody>
      </p:sp>
      <p:pic>
        <p:nvPicPr>
          <p:cNvPr id="5" name="Picture 4" descr="A picture containing text, indoor&#10;&#10;Description automatically generated">
            <a:extLst>
              <a:ext uri="{FF2B5EF4-FFF2-40B4-BE49-F238E27FC236}">
                <a16:creationId xmlns:a16="http://schemas.microsoft.com/office/drawing/2014/main" id="{A34730F5-AA9C-48FA-B285-8ADCB4A7BF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6728" y="534285"/>
            <a:ext cx="8234562" cy="6175922"/>
          </a:xfrm>
          <a:prstGeom prst="rect">
            <a:avLst/>
          </a:prstGeom>
        </p:spPr>
      </p:pic>
    </p:spTree>
    <p:extLst>
      <p:ext uri="{BB962C8B-B14F-4D97-AF65-F5344CB8AC3E}">
        <p14:creationId xmlns:p14="http://schemas.microsoft.com/office/powerpoint/2010/main" val="11043733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a:extLst>
              <a:ext uri="{FF2B5EF4-FFF2-40B4-BE49-F238E27FC236}">
                <a16:creationId xmlns:a16="http://schemas.microsoft.com/office/drawing/2014/main" id="{14CA2AA4-2004-47E3-94FC-B5E3775D5A83}"/>
              </a:ext>
            </a:extLst>
          </p:cNvPr>
          <p:cNvPicPr>
            <a:picLocks noChangeAspect="1"/>
          </p:cNvPicPr>
          <p:nvPr/>
        </p:nvPicPr>
        <p:blipFill rotWithShape="1">
          <a:blip r:embed="rId2">
            <a:extLst>
              <a:ext uri="{28A0092B-C50C-407E-A947-70E740481C1C}">
                <a14:useLocalDpi xmlns:a14="http://schemas.microsoft.com/office/drawing/2010/main" val="0"/>
              </a:ext>
            </a:extLst>
          </a:blip>
          <a:srcRect r="1655" b="2"/>
          <a:stretch/>
        </p:blipFill>
        <p:spPr>
          <a:xfrm>
            <a:off x="3695130" y="384769"/>
            <a:ext cx="8372352" cy="6103776"/>
          </a:xfrm>
          <a:prstGeom prst="rect">
            <a:avLst/>
          </a:prstGeom>
        </p:spPr>
      </p:pic>
      <p:sp>
        <p:nvSpPr>
          <p:cNvPr id="23" name="Rectangle 2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78DA840-2D2C-484C-A846-EB45F5A481E3}"/>
              </a:ext>
            </a:extLst>
          </p:cNvPr>
          <p:cNvSpPr>
            <a:spLocks noGrp="1"/>
          </p:cNvSpPr>
          <p:nvPr>
            <p:ph type="title"/>
          </p:nvPr>
        </p:nvSpPr>
        <p:spPr>
          <a:xfrm>
            <a:off x="83014" y="1854"/>
            <a:ext cx="3822189" cy="1491280"/>
          </a:xfrm>
        </p:spPr>
        <p:txBody>
          <a:bodyPr>
            <a:normAutofit/>
          </a:bodyPr>
          <a:lstStyle/>
          <a:p>
            <a:r>
              <a:rPr lang="en-US" sz="3600" b="1" i="1" u="sng" dirty="0">
                <a:latin typeface="Gabriola" panose="04040605051002020D02" pitchFamily="82" charset="0"/>
              </a:rPr>
              <a:t>LOCATION PLAN</a:t>
            </a:r>
            <a:endParaRPr lang="en-US" sz="3600" dirty="0">
              <a:latin typeface="Gabriola" panose="04040605051002020D02" pitchFamily="82" charset="0"/>
            </a:endParaRPr>
          </a:p>
        </p:txBody>
      </p:sp>
      <p:sp>
        <p:nvSpPr>
          <p:cNvPr id="11" name="Content Placeholder 10">
            <a:extLst>
              <a:ext uri="{FF2B5EF4-FFF2-40B4-BE49-F238E27FC236}">
                <a16:creationId xmlns:a16="http://schemas.microsoft.com/office/drawing/2014/main" id="{044CCF62-CFE6-77B6-1658-78095C4D569B}"/>
              </a:ext>
            </a:extLst>
          </p:cNvPr>
          <p:cNvSpPr>
            <a:spLocks noGrp="1"/>
          </p:cNvSpPr>
          <p:nvPr>
            <p:ph idx="1"/>
          </p:nvPr>
        </p:nvSpPr>
        <p:spPr>
          <a:xfrm>
            <a:off x="104175" y="1901765"/>
            <a:ext cx="3822189" cy="4487459"/>
          </a:xfrm>
        </p:spPr>
        <p:txBody>
          <a:bodyPr>
            <a:normAutofit fontScale="92500" lnSpcReduction="20000"/>
          </a:bodyPr>
          <a:lstStyle/>
          <a:p>
            <a:r>
              <a:rPr lang="en-US" sz="3200" b="1" dirty="0">
                <a:latin typeface="Gabriola" panose="04040605051002020D02" pitchFamily="82" charset="0"/>
              </a:rPr>
              <a:t>Atlantis II is located in a calm and tranquil backdrop of Grand- Baie but within minutes to the animated City Centre.</a:t>
            </a:r>
          </a:p>
          <a:p>
            <a:endParaRPr lang="en-US" sz="3200" b="1" dirty="0">
              <a:latin typeface="Gabriola" panose="04040605051002020D02" pitchFamily="82" charset="0"/>
            </a:endParaRPr>
          </a:p>
          <a:p>
            <a:r>
              <a:rPr lang="en-US" sz="3200" b="1" dirty="0">
                <a:latin typeface="Gabriola" panose="04040605051002020D02" pitchFamily="82" charset="0"/>
              </a:rPr>
              <a:t>It boasts a collection of refined international hotels, a host of nautical activities and lively beach to bar nightlife, overlooking the world’s most stunning white beaches.</a:t>
            </a:r>
          </a:p>
        </p:txBody>
      </p:sp>
    </p:spTree>
    <p:extLst>
      <p:ext uri="{BB962C8B-B14F-4D97-AF65-F5344CB8AC3E}">
        <p14:creationId xmlns:p14="http://schemas.microsoft.com/office/powerpoint/2010/main" val="5958559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iagram, engineering drawing&#10;&#10;Description automatically generated">
            <a:extLst>
              <a:ext uri="{FF2B5EF4-FFF2-40B4-BE49-F238E27FC236}">
                <a16:creationId xmlns:a16="http://schemas.microsoft.com/office/drawing/2014/main" id="{91FDD385-7AF0-4CA2-8116-204785685F2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58103" y="175577"/>
            <a:ext cx="8675794" cy="6506846"/>
          </a:xfrm>
        </p:spPr>
      </p:pic>
    </p:spTree>
    <p:extLst>
      <p:ext uri="{BB962C8B-B14F-4D97-AF65-F5344CB8AC3E}">
        <p14:creationId xmlns:p14="http://schemas.microsoft.com/office/powerpoint/2010/main" val="36471947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iagram, engineering drawing&#10;&#10;Description automatically generated">
            <a:extLst>
              <a:ext uri="{FF2B5EF4-FFF2-40B4-BE49-F238E27FC236}">
                <a16:creationId xmlns:a16="http://schemas.microsoft.com/office/drawing/2014/main" id="{52E9D20C-A0DB-434F-94CC-B563BB8583D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87513" y="245269"/>
            <a:ext cx="8816974" cy="6612731"/>
          </a:xfrm>
        </p:spPr>
      </p:pic>
    </p:spTree>
    <p:extLst>
      <p:ext uri="{BB962C8B-B14F-4D97-AF65-F5344CB8AC3E}">
        <p14:creationId xmlns:p14="http://schemas.microsoft.com/office/powerpoint/2010/main" val="35561930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iagram&#10;&#10;Description automatically generated">
            <a:extLst>
              <a:ext uri="{FF2B5EF4-FFF2-40B4-BE49-F238E27FC236}">
                <a16:creationId xmlns:a16="http://schemas.microsoft.com/office/drawing/2014/main" id="{165B85FA-F5FB-4C7D-9D12-B0B4C030311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43803" y="271144"/>
            <a:ext cx="8782474" cy="6586856"/>
          </a:xfrm>
        </p:spPr>
      </p:pic>
    </p:spTree>
    <p:extLst>
      <p:ext uri="{BB962C8B-B14F-4D97-AF65-F5344CB8AC3E}">
        <p14:creationId xmlns:p14="http://schemas.microsoft.com/office/powerpoint/2010/main" val="41684482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95E04A3-5BF3-4FAB-90BF-5AE2A9C606C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20003" y="147002"/>
            <a:ext cx="8751993" cy="6563995"/>
          </a:xfrm>
        </p:spPr>
      </p:pic>
    </p:spTree>
    <p:extLst>
      <p:ext uri="{BB962C8B-B14F-4D97-AF65-F5344CB8AC3E}">
        <p14:creationId xmlns:p14="http://schemas.microsoft.com/office/powerpoint/2010/main" val="21273489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6ADAD0-1D5D-43DD-A621-DDB99F824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6698" y="114300"/>
            <a:ext cx="10978604" cy="6743700"/>
          </a:xfrm>
          <a:prstGeom prst="rect">
            <a:avLst/>
          </a:prstGeom>
        </p:spPr>
      </p:pic>
    </p:spTree>
    <p:extLst>
      <p:ext uri="{BB962C8B-B14F-4D97-AF65-F5344CB8AC3E}">
        <p14:creationId xmlns:p14="http://schemas.microsoft.com/office/powerpoint/2010/main" val="41508472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DEAFC30C-BD38-4537-BE94-7F23BDF23B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0113" y="1589638"/>
            <a:ext cx="11469511" cy="4642175"/>
          </a:xfrm>
          <a:prstGeom prst="rect">
            <a:avLst/>
          </a:prstGeom>
        </p:spPr>
      </p:pic>
      <p:sp>
        <p:nvSpPr>
          <p:cNvPr id="4" name="Title 1">
            <a:extLst>
              <a:ext uri="{FF2B5EF4-FFF2-40B4-BE49-F238E27FC236}">
                <a16:creationId xmlns:a16="http://schemas.microsoft.com/office/drawing/2014/main" id="{97416310-35EE-43AC-896B-95BB1DF07221}"/>
              </a:ext>
            </a:extLst>
          </p:cNvPr>
          <p:cNvSpPr txBox="1">
            <a:spLocks/>
          </p:cNvSpPr>
          <p:nvPr/>
        </p:nvSpPr>
        <p:spPr>
          <a:xfrm>
            <a:off x="838200" y="173739"/>
            <a:ext cx="10515600" cy="729086"/>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a:t>ELEVATION</a:t>
            </a:r>
            <a:endParaRPr lang="en-US" sz="3600" b="1" dirty="0"/>
          </a:p>
        </p:txBody>
      </p:sp>
    </p:spTree>
    <p:extLst>
      <p:ext uri="{BB962C8B-B14F-4D97-AF65-F5344CB8AC3E}">
        <p14:creationId xmlns:p14="http://schemas.microsoft.com/office/powerpoint/2010/main" val="34486007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6F8CBB-F08E-4686-9250-BD44BC4103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778" y="1244664"/>
            <a:ext cx="11740444" cy="5011309"/>
          </a:xfrm>
          <a:prstGeom prst="rect">
            <a:avLst/>
          </a:prstGeom>
        </p:spPr>
      </p:pic>
      <p:sp>
        <p:nvSpPr>
          <p:cNvPr id="4" name="Title 1">
            <a:extLst>
              <a:ext uri="{FF2B5EF4-FFF2-40B4-BE49-F238E27FC236}">
                <a16:creationId xmlns:a16="http://schemas.microsoft.com/office/drawing/2014/main" id="{1A5E4E1D-29E9-41A1-A8AA-706320D19604}"/>
              </a:ext>
            </a:extLst>
          </p:cNvPr>
          <p:cNvSpPr txBox="1">
            <a:spLocks/>
          </p:cNvSpPr>
          <p:nvPr/>
        </p:nvSpPr>
        <p:spPr>
          <a:xfrm>
            <a:off x="838200" y="173739"/>
            <a:ext cx="10515600" cy="717512"/>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t>ELEVATION</a:t>
            </a:r>
          </a:p>
        </p:txBody>
      </p:sp>
    </p:spTree>
    <p:extLst>
      <p:ext uri="{BB962C8B-B14F-4D97-AF65-F5344CB8AC3E}">
        <p14:creationId xmlns:p14="http://schemas.microsoft.com/office/powerpoint/2010/main" val="37089663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B5AFC5-842B-49A0-9754-195D980077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717" y="986414"/>
            <a:ext cx="11977283" cy="5344937"/>
          </a:xfrm>
          <a:prstGeom prst="rect">
            <a:avLst/>
          </a:prstGeom>
        </p:spPr>
      </p:pic>
      <p:sp>
        <p:nvSpPr>
          <p:cNvPr id="4" name="Title 1">
            <a:extLst>
              <a:ext uri="{FF2B5EF4-FFF2-40B4-BE49-F238E27FC236}">
                <a16:creationId xmlns:a16="http://schemas.microsoft.com/office/drawing/2014/main" id="{3E7B15A8-4052-4F9B-89E1-D5764898B228}"/>
              </a:ext>
            </a:extLst>
          </p:cNvPr>
          <p:cNvSpPr txBox="1">
            <a:spLocks/>
          </p:cNvSpPr>
          <p:nvPr/>
        </p:nvSpPr>
        <p:spPr>
          <a:xfrm>
            <a:off x="838200" y="173739"/>
            <a:ext cx="10515600" cy="613339"/>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t>ELEVATION</a:t>
            </a:r>
          </a:p>
        </p:txBody>
      </p:sp>
    </p:spTree>
    <p:extLst>
      <p:ext uri="{BB962C8B-B14F-4D97-AF65-F5344CB8AC3E}">
        <p14:creationId xmlns:p14="http://schemas.microsoft.com/office/powerpoint/2010/main" val="9293062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233176D1-AA22-419F-9153-27AABA231F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061" y="1278382"/>
            <a:ext cx="11759878" cy="5018059"/>
          </a:xfrm>
          <a:prstGeom prst="rect">
            <a:avLst/>
          </a:prstGeom>
        </p:spPr>
      </p:pic>
      <p:sp>
        <p:nvSpPr>
          <p:cNvPr id="4" name="Title 1">
            <a:extLst>
              <a:ext uri="{FF2B5EF4-FFF2-40B4-BE49-F238E27FC236}">
                <a16:creationId xmlns:a16="http://schemas.microsoft.com/office/drawing/2014/main" id="{A05ACDB2-CC3C-409E-8372-04C6C31D7E48}"/>
              </a:ext>
            </a:extLst>
          </p:cNvPr>
          <p:cNvSpPr txBox="1">
            <a:spLocks/>
          </p:cNvSpPr>
          <p:nvPr/>
        </p:nvSpPr>
        <p:spPr>
          <a:xfrm>
            <a:off x="838200" y="173739"/>
            <a:ext cx="10515600" cy="590190"/>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t>ELEVATION</a:t>
            </a:r>
          </a:p>
        </p:txBody>
      </p:sp>
    </p:spTree>
    <p:extLst>
      <p:ext uri="{BB962C8B-B14F-4D97-AF65-F5344CB8AC3E}">
        <p14:creationId xmlns:p14="http://schemas.microsoft.com/office/powerpoint/2010/main" val="5622630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building with a thatched roof&#10;&#10;Description automatically generated with low confidence">
            <a:extLst>
              <a:ext uri="{FF2B5EF4-FFF2-40B4-BE49-F238E27FC236}">
                <a16:creationId xmlns:a16="http://schemas.microsoft.com/office/drawing/2014/main" id="{2B4658AB-A926-03A5-2A8F-122AC6E9190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8687" y="150720"/>
            <a:ext cx="11654626" cy="6556560"/>
          </a:xfrm>
        </p:spPr>
      </p:pic>
    </p:spTree>
    <p:extLst>
      <p:ext uri="{BB962C8B-B14F-4D97-AF65-F5344CB8AC3E}">
        <p14:creationId xmlns:p14="http://schemas.microsoft.com/office/powerpoint/2010/main" val="26994816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3329F-B6AD-468A-92A4-C873EE4D5D87}"/>
              </a:ext>
            </a:extLst>
          </p:cNvPr>
          <p:cNvSpPr>
            <a:spLocks noGrp="1"/>
          </p:cNvSpPr>
          <p:nvPr>
            <p:ph type="title"/>
          </p:nvPr>
        </p:nvSpPr>
        <p:spPr>
          <a:xfrm>
            <a:off x="523754" y="1811134"/>
            <a:ext cx="5089967" cy="1501534"/>
          </a:xfrm>
        </p:spPr>
        <p:txBody>
          <a:bodyPr>
            <a:normAutofit/>
          </a:bodyPr>
          <a:lstStyle/>
          <a:p>
            <a:r>
              <a:rPr lang="en-US" sz="4000" b="1" i="1" u="sng" dirty="0">
                <a:latin typeface="Gabriola" panose="04040605051002020D02" pitchFamily="82" charset="0"/>
              </a:rPr>
              <a:t>MASTERPLAN</a:t>
            </a:r>
          </a:p>
        </p:txBody>
      </p:sp>
      <p:sp>
        <p:nvSpPr>
          <p:cNvPr id="8" name="Content Placeholder 7">
            <a:extLst>
              <a:ext uri="{FF2B5EF4-FFF2-40B4-BE49-F238E27FC236}">
                <a16:creationId xmlns:a16="http://schemas.microsoft.com/office/drawing/2014/main" id="{09187FC5-3CF6-4A8B-BD62-074D02B77DFE}"/>
              </a:ext>
            </a:extLst>
          </p:cNvPr>
          <p:cNvSpPr>
            <a:spLocks noGrp="1"/>
          </p:cNvSpPr>
          <p:nvPr>
            <p:ph sz="half" idx="2"/>
          </p:nvPr>
        </p:nvSpPr>
        <p:spPr>
          <a:xfrm>
            <a:off x="431156" y="1424992"/>
            <a:ext cx="6004367" cy="4008015"/>
          </a:xfrm>
        </p:spPr>
        <p:txBody>
          <a:bodyPr/>
          <a:lstStyle/>
          <a:p>
            <a:pPr marL="0" indent="0">
              <a:buNone/>
            </a:pPr>
            <a:endParaRPr lang="en-US" dirty="0"/>
          </a:p>
          <a:p>
            <a:pPr marL="0" indent="0">
              <a:buNone/>
            </a:pPr>
            <a:endParaRPr lang="en-US" sz="3200" b="1" dirty="0">
              <a:latin typeface="Gabriola" panose="04040605051002020D02" pitchFamily="82" charset="0"/>
            </a:endParaRPr>
          </a:p>
          <a:p>
            <a:pPr marL="0" indent="0">
              <a:buNone/>
            </a:pPr>
            <a:endParaRPr lang="en-US" dirty="0"/>
          </a:p>
          <a:p>
            <a:endParaRPr lang="en-US" dirty="0"/>
          </a:p>
        </p:txBody>
      </p:sp>
      <p:pic>
        <p:nvPicPr>
          <p:cNvPr id="4" name="Picture 3" descr="A blueprint of a city&#10;&#10;AI-generated content may be incorrect.">
            <a:extLst>
              <a:ext uri="{FF2B5EF4-FFF2-40B4-BE49-F238E27FC236}">
                <a16:creationId xmlns:a16="http://schemas.microsoft.com/office/drawing/2014/main" id="{89F51D9B-DB41-2D0F-37DE-81EBBB9831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8296" y="553436"/>
            <a:ext cx="8612548" cy="5983793"/>
          </a:xfrm>
          <a:prstGeom prst="rect">
            <a:avLst/>
          </a:prstGeom>
        </p:spPr>
      </p:pic>
    </p:spTree>
    <p:extLst>
      <p:ext uri="{BB962C8B-B14F-4D97-AF65-F5344CB8AC3E}">
        <p14:creationId xmlns:p14="http://schemas.microsoft.com/office/powerpoint/2010/main" val="5402671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street with palm trees and cars&#10;&#10;Description automatically generated with low confidence">
            <a:extLst>
              <a:ext uri="{FF2B5EF4-FFF2-40B4-BE49-F238E27FC236}">
                <a16:creationId xmlns:a16="http://schemas.microsoft.com/office/drawing/2014/main" id="{99FFCB23-DF6E-27E4-ADEE-E7CBEEE4C74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6583" y="119491"/>
            <a:ext cx="11765647" cy="6619018"/>
          </a:xfrm>
        </p:spPr>
      </p:pic>
    </p:spTree>
    <p:extLst>
      <p:ext uri="{BB962C8B-B14F-4D97-AF65-F5344CB8AC3E}">
        <p14:creationId xmlns:p14="http://schemas.microsoft.com/office/powerpoint/2010/main" val="14897686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8A9F879A-B279-57DA-7585-1648F56CD4AA}"/>
              </a:ext>
            </a:extLst>
          </p:cNvPr>
          <p:cNvSpPr>
            <a:spLocks noGrp="1"/>
          </p:cNvSpPr>
          <p:nvPr>
            <p:ph type="subTitle" idx="1"/>
          </p:nvPr>
        </p:nvSpPr>
        <p:spPr>
          <a:xfrm>
            <a:off x="1524000" y="1"/>
            <a:ext cx="9144000" cy="414670"/>
          </a:xfrm>
        </p:spPr>
        <p:txBody>
          <a:bodyPr>
            <a:normAutofit fontScale="92500" lnSpcReduction="20000"/>
          </a:bodyPr>
          <a:lstStyle/>
          <a:p>
            <a:r>
              <a:rPr lang="en-US" sz="2800" b="1" dirty="0"/>
              <a:t>PRESTIGE - EXTERIOR VIEW</a:t>
            </a:r>
          </a:p>
        </p:txBody>
      </p:sp>
      <p:pic>
        <p:nvPicPr>
          <p:cNvPr id="2" name="Picture 1" descr="A house with a pool and a thatched roof&#10;&#10;Description automatically generated with low confidence">
            <a:extLst>
              <a:ext uri="{FF2B5EF4-FFF2-40B4-BE49-F238E27FC236}">
                <a16:creationId xmlns:a16="http://schemas.microsoft.com/office/drawing/2014/main" id="{C2247816-1F52-AB08-A634-9631C8BAFF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086" y="414671"/>
            <a:ext cx="11323827" cy="6369024"/>
          </a:xfrm>
          <a:prstGeom prst="rect">
            <a:avLst/>
          </a:prstGeom>
        </p:spPr>
      </p:pic>
    </p:spTree>
    <p:extLst>
      <p:ext uri="{BB962C8B-B14F-4D97-AF65-F5344CB8AC3E}">
        <p14:creationId xmlns:p14="http://schemas.microsoft.com/office/powerpoint/2010/main" val="42702189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0EC4C6C-F1E2-C923-FDDA-ACB5E0039471}"/>
              </a:ext>
            </a:extLst>
          </p:cNvPr>
          <p:cNvSpPr>
            <a:spLocks noGrp="1"/>
          </p:cNvSpPr>
          <p:nvPr>
            <p:ph idx="1"/>
          </p:nvPr>
        </p:nvSpPr>
        <p:spPr>
          <a:xfrm>
            <a:off x="933893" y="0"/>
            <a:ext cx="10515600" cy="524170"/>
          </a:xfrm>
        </p:spPr>
        <p:txBody>
          <a:bodyPr>
            <a:normAutofit/>
          </a:bodyPr>
          <a:lstStyle/>
          <a:p>
            <a:pPr marL="0" indent="0" algn="ctr">
              <a:buNone/>
            </a:pPr>
            <a:r>
              <a:rPr lang="en-US" b="1" dirty="0"/>
              <a:t>PRESTIGE - KITCHEN/LIVING/DINING</a:t>
            </a:r>
          </a:p>
        </p:txBody>
      </p:sp>
      <p:pic>
        <p:nvPicPr>
          <p:cNvPr id="5" name="Picture 4" descr="A picture containing indoor, wall, interior design, floor&#10;&#10;Description automatically generated">
            <a:extLst>
              <a:ext uri="{FF2B5EF4-FFF2-40B4-BE49-F238E27FC236}">
                <a16:creationId xmlns:a16="http://schemas.microsoft.com/office/drawing/2014/main" id="{C4FF87BD-7E98-1BA9-7B48-613DD0D4B1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2992" y="524170"/>
            <a:ext cx="11026016" cy="6201521"/>
          </a:xfrm>
          <a:prstGeom prst="rect">
            <a:avLst/>
          </a:prstGeom>
        </p:spPr>
      </p:pic>
    </p:spTree>
    <p:extLst>
      <p:ext uri="{BB962C8B-B14F-4D97-AF65-F5344CB8AC3E}">
        <p14:creationId xmlns:p14="http://schemas.microsoft.com/office/powerpoint/2010/main" val="17176904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715EF-E025-E0E9-F635-1E33F10585BA}"/>
              </a:ext>
            </a:extLst>
          </p:cNvPr>
          <p:cNvSpPr>
            <a:spLocks noGrp="1"/>
          </p:cNvSpPr>
          <p:nvPr>
            <p:ph type="title"/>
          </p:nvPr>
        </p:nvSpPr>
        <p:spPr>
          <a:xfrm>
            <a:off x="753139" y="0"/>
            <a:ext cx="10515600" cy="563526"/>
          </a:xfrm>
        </p:spPr>
        <p:txBody>
          <a:bodyPr>
            <a:noAutofit/>
          </a:bodyPr>
          <a:lstStyle/>
          <a:p>
            <a:pPr algn="ctr"/>
            <a:r>
              <a:rPr lang="en-US" sz="2800" b="1">
                <a:latin typeface="+mn-lt"/>
              </a:rPr>
              <a:t>PRESTIGE – MASTER BEDROOM</a:t>
            </a:r>
            <a:endParaRPr lang="en-US" sz="2800" b="1" dirty="0">
              <a:latin typeface="+mn-lt"/>
            </a:endParaRPr>
          </a:p>
        </p:txBody>
      </p:sp>
      <p:pic>
        <p:nvPicPr>
          <p:cNvPr id="6" name="Picture 5" descr="A bedroom with a large window&#10;&#10;Description automatically generated with low confidence">
            <a:extLst>
              <a:ext uri="{FF2B5EF4-FFF2-40B4-BE49-F238E27FC236}">
                <a16:creationId xmlns:a16="http://schemas.microsoft.com/office/drawing/2014/main" id="{1FE484D1-5AD8-F329-D280-BD315A514F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9976" y="638541"/>
            <a:ext cx="10792047" cy="6069927"/>
          </a:xfrm>
          <a:prstGeom prst="rect">
            <a:avLst/>
          </a:prstGeom>
        </p:spPr>
      </p:pic>
    </p:spTree>
    <p:extLst>
      <p:ext uri="{BB962C8B-B14F-4D97-AF65-F5344CB8AC3E}">
        <p14:creationId xmlns:p14="http://schemas.microsoft.com/office/powerpoint/2010/main" val="23331458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6EC8A-6AE1-A3BD-6FEE-779ED6319D32}"/>
              </a:ext>
            </a:extLst>
          </p:cNvPr>
          <p:cNvSpPr>
            <a:spLocks noGrp="1"/>
          </p:cNvSpPr>
          <p:nvPr>
            <p:ph type="title"/>
          </p:nvPr>
        </p:nvSpPr>
        <p:spPr>
          <a:xfrm>
            <a:off x="838200" y="109945"/>
            <a:ext cx="10515600" cy="315358"/>
          </a:xfrm>
        </p:spPr>
        <p:txBody>
          <a:bodyPr>
            <a:noAutofit/>
          </a:bodyPr>
          <a:lstStyle/>
          <a:p>
            <a:pPr algn="ctr"/>
            <a:r>
              <a:rPr lang="en-US" sz="2800" b="1" dirty="0">
                <a:latin typeface="+mn-lt"/>
              </a:rPr>
              <a:t>EXCLUSIVE – EXTERNAL VIEW</a:t>
            </a:r>
          </a:p>
        </p:txBody>
      </p:sp>
      <p:pic>
        <p:nvPicPr>
          <p:cNvPr id="4" name="Picture 3" descr="A picture containing outdoor, building, house, plant&#10;&#10;Description automatically generated">
            <a:extLst>
              <a:ext uri="{FF2B5EF4-FFF2-40B4-BE49-F238E27FC236}">
                <a16:creationId xmlns:a16="http://schemas.microsoft.com/office/drawing/2014/main" id="{94A9AC62-0893-D657-BA03-5312CDB1DC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2381" y="606366"/>
            <a:ext cx="10919637" cy="6141689"/>
          </a:xfrm>
          <a:prstGeom prst="rect">
            <a:avLst/>
          </a:prstGeom>
        </p:spPr>
      </p:pic>
    </p:spTree>
    <p:extLst>
      <p:ext uri="{BB962C8B-B14F-4D97-AF65-F5344CB8AC3E}">
        <p14:creationId xmlns:p14="http://schemas.microsoft.com/office/powerpoint/2010/main" val="30726372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772BA-DEF8-8A2C-40E6-711CA46825AF}"/>
              </a:ext>
            </a:extLst>
          </p:cNvPr>
          <p:cNvSpPr>
            <a:spLocks noGrp="1"/>
          </p:cNvSpPr>
          <p:nvPr>
            <p:ph type="title"/>
          </p:nvPr>
        </p:nvSpPr>
        <p:spPr>
          <a:xfrm>
            <a:off x="838200" y="0"/>
            <a:ext cx="10515600" cy="681037"/>
          </a:xfrm>
        </p:spPr>
        <p:txBody>
          <a:bodyPr>
            <a:normAutofit/>
          </a:bodyPr>
          <a:lstStyle/>
          <a:p>
            <a:pPr algn="ctr"/>
            <a:r>
              <a:rPr lang="en-US" sz="2800" b="1" dirty="0">
                <a:latin typeface="+mn-lt"/>
              </a:rPr>
              <a:t>EXCLUSIVE – LOUNGE VIEW</a:t>
            </a:r>
          </a:p>
        </p:txBody>
      </p:sp>
      <p:pic>
        <p:nvPicPr>
          <p:cNvPr id="4" name="Picture 3" descr="A room with a ceiling fan and couches&#10;&#10;Description automatically generated with low confidence">
            <a:extLst>
              <a:ext uri="{FF2B5EF4-FFF2-40B4-BE49-F238E27FC236}">
                <a16:creationId xmlns:a16="http://schemas.microsoft.com/office/drawing/2014/main" id="{039928AA-7AA2-DD89-71E6-2908A25BE1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9663" y="681037"/>
            <a:ext cx="10672674" cy="6002787"/>
          </a:xfrm>
          <a:prstGeom prst="rect">
            <a:avLst/>
          </a:prstGeom>
        </p:spPr>
      </p:pic>
    </p:spTree>
    <p:extLst>
      <p:ext uri="{BB962C8B-B14F-4D97-AF65-F5344CB8AC3E}">
        <p14:creationId xmlns:p14="http://schemas.microsoft.com/office/powerpoint/2010/main" val="33546058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74EF5-F73F-C59D-C69E-C023A2B2A9C5}"/>
              </a:ext>
            </a:extLst>
          </p:cNvPr>
          <p:cNvSpPr>
            <a:spLocks noGrp="1"/>
          </p:cNvSpPr>
          <p:nvPr>
            <p:ph type="title"/>
          </p:nvPr>
        </p:nvSpPr>
        <p:spPr>
          <a:xfrm>
            <a:off x="1158950" y="184371"/>
            <a:ext cx="10194850" cy="315359"/>
          </a:xfrm>
        </p:spPr>
        <p:txBody>
          <a:bodyPr>
            <a:noAutofit/>
          </a:bodyPr>
          <a:lstStyle/>
          <a:p>
            <a:pPr algn="ctr"/>
            <a:r>
              <a:rPr lang="en-US" sz="2400" b="1" dirty="0">
                <a:latin typeface="+mn-lt"/>
              </a:rPr>
              <a:t>EXCLUSIVE – BEDROOM </a:t>
            </a:r>
          </a:p>
        </p:txBody>
      </p:sp>
      <p:pic>
        <p:nvPicPr>
          <p:cNvPr id="4" name="Picture 3" descr="A picture containing indoor, interior design, pillow, wall&#10;&#10;Description automatically generated">
            <a:extLst>
              <a:ext uri="{FF2B5EF4-FFF2-40B4-BE49-F238E27FC236}">
                <a16:creationId xmlns:a16="http://schemas.microsoft.com/office/drawing/2014/main" id="{F3B72E63-C941-A074-19F1-AA4FEFBD13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4916" y="633603"/>
            <a:ext cx="10738884" cy="6040026"/>
          </a:xfrm>
          <a:prstGeom prst="rect">
            <a:avLst/>
          </a:prstGeom>
        </p:spPr>
      </p:pic>
    </p:spTree>
    <p:extLst>
      <p:ext uri="{BB962C8B-B14F-4D97-AF65-F5344CB8AC3E}">
        <p14:creationId xmlns:p14="http://schemas.microsoft.com/office/powerpoint/2010/main" val="15357476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D5C90-3759-F283-1A15-0A27329CD555}"/>
              </a:ext>
            </a:extLst>
          </p:cNvPr>
          <p:cNvSpPr>
            <a:spLocks noGrp="1"/>
          </p:cNvSpPr>
          <p:nvPr>
            <p:ph type="title"/>
          </p:nvPr>
        </p:nvSpPr>
        <p:spPr>
          <a:xfrm>
            <a:off x="838200" y="99312"/>
            <a:ext cx="10515600" cy="421683"/>
          </a:xfrm>
        </p:spPr>
        <p:txBody>
          <a:bodyPr>
            <a:noAutofit/>
          </a:bodyPr>
          <a:lstStyle/>
          <a:p>
            <a:pPr algn="ctr"/>
            <a:r>
              <a:rPr lang="en-US" sz="2800" b="1" dirty="0">
                <a:latin typeface="+mn-lt"/>
              </a:rPr>
              <a:t>MASTER BATHROOM</a:t>
            </a:r>
          </a:p>
        </p:txBody>
      </p:sp>
      <p:pic>
        <p:nvPicPr>
          <p:cNvPr id="6" name="Content Placeholder 5" descr="A picture containing wall, indoor, plumbing fixture, tile&#10;&#10;Description automatically generated">
            <a:extLst>
              <a:ext uri="{FF2B5EF4-FFF2-40B4-BE49-F238E27FC236}">
                <a16:creationId xmlns:a16="http://schemas.microsoft.com/office/drawing/2014/main" id="{069551D1-6B06-4665-92C6-97CDE05E47C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38617" y="586309"/>
            <a:ext cx="10615183" cy="5970451"/>
          </a:xfrm>
        </p:spPr>
      </p:pic>
    </p:spTree>
    <p:extLst>
      <p:ext uri="{BB962C8B-B14F-4D97-AF65-F5344CB8AC3E}">
        <p14:creationId xmlns:p14="http://schemas.microsoft.com/office/powerpoint/2010/main" val="17975778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CDC5C-B279-0A44-1EC5-0195C899EE37}"/>
              </a:ext>
            </a:extLst>
          </p:cNvPr>
          <p:cNvSpPr>
            <a:spLocks noGrp="1"/>
          </p:cNvSpPr>
          <p:nvPr>
            <p:ph type="title"/>
          </p:nvPr>
        </p:nvSpPr>
        <p:spPr>
          <a:xfrm>
            <a:off x="838199" y="122529"/>
            <a:ext cx="9996577" cy="601033"/>
          </a:xfrm>
        </p:spPr>
        <p:txBody>
          <a:bodyPr>
            <a:normAutofit fontScale="90000"/>
          </a:bodyPr>
          <a:lstStyle/>
          <a:p>
            <a:r>
              <a:rPr lang="en-GB" dirty="0"/>
              <a:t>                                PRICE LIST</a:t>
            </a:r>
            <a:endParaRPr lang="en-MU" dirty="0"/>
          </a:p>
        </p:txBody>
      </p:sp>
      <p:pic>
        <p:nvPicPr>
          <p:cNvPr id="5" name="Picture 4">
            <a:extLst>
              <a:ext uri="{FF2B5EF4-FFF2-40B4-BE49-F238E27FC236}">
                <a16:creationId xmlns:a16="http://schemas.microsoft.com/office/drawing/2014/main" id="{45452E0F-5312-82B1-D249-5CB4D90E7AA6}"/>
              </a:ext>
            </a:extLst>
          </p:cNvPr>
          <p:cNvPicPr>
            <a:picLocks noChangeAspect="1"/>
          </p:cNvPicPr>
          <p:nvPr/>
        </p:nvPicPr>
        <p:blipFill>
          <a:blip r:embed="rId2"/>
          <a:stretch>
            <a:fillRect/>
          </a:stretch>
        </p:blipFill>
        <p:spPr>
          <a:xfrm>
            <a:off x="1245566" y="614244"/>
            <a:ext cx="9181841" cy="6121227"/>
          </a:xfrm>
          <a:prstGeom prst="rect">
            <a:avLst/>
          </a:prstGeom>
        </p:spPr>
      </p:pic>
    </p:spTree>
    <p:extLst>
      <p:ext uri="{BB962C8B-B14F-4D97-AF65-F5344CB8AC3E}">
        <p14:creationId xmlns:p14="http://schemas.microsoft.com/office/powerpoint/2010/main" val="17148813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27724-C93C-4F2D-BC16-C90AAEABB01D}"/>
              </a:ext>
            </a:extLst>
          </p:cNvPr>
          <p:cNvSpPr>
            <a:spLocks noGrp="1"/>
          </p:cNvSpPr>
          <p:nvPr>
            <p:ph type="title"/>
          </p:nvPr>
        </p:nvSpPr>
        <p:spPr>
          <a:xfrm>
            <a:off x="125819" y="-166502"/>
            <a:ext cx="10515600" cy="740661"/>
          </a:xfrm>
        </p:spPr>
        <p:txBody>
          <a:bodyPr>
            <a:normAutofit/>
          </a:bodyPr>
          <a:lstStyle/>
          <a:p>
            <a:r>
              <a:rPr lang="en-US" sz="2800" b="1" i="1" u="sng" dirty="0">
                <a:latin typeface="Gabriola" panose="04040605051002020D02" pitchFamily="82" charset="0"/>
              </a:rPr>
              <a:t>Technical Specifications</a:t>
            </a:r>
          </a:p>
        </p:txBody>
      </p:sp>
      <p:graphicFrame>
        <p:nvGraphicFramePr>
          <p:cNvPr id="3" name="Table 2">
            <a:extLst>
              <a:ext uri="{FF2B5EF4-FFF2-40B4-BE49-F238E27FC236}">
                <a16:creationId xmlns:a16="http://schemas.microsoft.com/office/drawing/2014/main" id="{D9FED63B-918F-B376-F2B0-6A85DF44B262}"/>
              </a:ext>
            </a:extLst>
          </p:cNvPr>
          <p:cNvGraphicFramePr>
            <a:graphicFrameLocks noGrp="1"/>
          </p:cNvGraphicFramePr>
          <p:nvPr>
            <p:extLst>
              <p:ext uri="{D42A27DB-BD31-4B8C-83A1-F6EECF244321}">
                <p14:modId xmlns:p14="http://schemas.microsoft.com/office/powerpoint/2010/main" val="4125249767"/>
              </p:ext>
            </p:extLst>
          </p:nvPr>
        </p:nvGraphicFramePr>
        <p:xfrm>
          <a:off x="361506" y="663662"/>
          <a:ext cx="11182235" cy="6166155"/>
        </p:xfrm>
        <a:graphic>
          <a:graphicData uri="http://schemas.openxmlformats.org/drawingml/2006/table">
            <a:tbl>
              <a:tblPr>
                <a:tableStyleId>{5C22544A-7EE6-4342-B048-85BDC9FD1C3A}</a:tableStyleId>
              </a:tblPr>
              <a:tblGrid>
                <a:gridCol w="316515">
                  <a:extLst>
                    <a:ext uri="{9D8B030D-6E8A-4147-A177-3AD203B41FA5}">
                      <a16:colId xmlns:a16="http://schemas.microsoft.com/office/drawing/2014/main" val="1712037016"/>
                    </a:ext>
                  </a:extLst>
                </a:gridCol>
                <a:gridCol w="3201171">
                  <a:extLst>
                    <a:ext uri="{9D8B030D-6E8A-4147-A177-3AD203B41FA5}">
                      <a16:colId xmlns:a16="http://schemas.microsoft.com/office/drawing/2014/main" val="541557775"/>
                    </a:ext>
                  </a:extLst>
                </a:gridCol>
                <a:gridCol w="7664549">
                  <a:extLst>
                    <a:ext uri="{9D8B030D-6E8A-4147-A177-3AD203B41FA5}">
                      <a16:colId xmlns:a16="http://schemas.microsoft.com/office/drawing/2014/main" val="2801933561"/>
                    </a:ext>
                  </a:extLst>
                </a:gridCol>
              </a:tblGrid>
              <a:tr h="172188">
                <a:tc>
                  <a:txBody>
                    <a:bodyPr/>
                    <a:lstStyle/>
                    <a:p>
                      <a:pPr algn="ctr" fontAlgn="ctr"/>
                      <a:r>
                        <a:rPr lang="en-US" sz="1200" u="none" strike="noStrike" dirty="0">
                          <a:effectLst/>
                        </a:rPr>
                        <a:t>1</a:t>
                      </a:r>
                      <a:endParaRPr lang="en-US" sz="1200" b="0" i="0" u="none" strike="noStrike" dirty="0">
                        <a:solidFill>
                          <a:srgbClr val="000000"/>
                        </a:solidFill>
                        <a:effectLst/>
                        <a:latin typeface="Montserrat Bold" panose="00000800000000000000" pitchFamily="2" charset="0"/>
                      </a:endParaRPr>
                    </a:p>
                  </a:txBody>
                  <a:tcPr marL="3476" marR="3476" marT="3476" marB="0" anchor="ctr"/>
                </a:tc>
                <a:tc gridSpan="2">
                  <a:txBody>
                    <a:bodyPr/>
                    <a:lstStyle/>
                    <a:p>
                      <a:pPr algn="l" fontAlgn="ctr"/>
                      <a:r>
                        <a:rPr lang="en-US" sz="1200" u="none" strike="noStrike" dirty="0">
                          <a:effectLst/>
                        </a:rPr>
                        <a:t> STRUCTURE</a:t>
                      </a:r>
                      <a:endParaRPr lang="en-US" sz="1200" b="0" i="0" u="none" strike="noStrike" dirty="0">
                        <a:solidFill>
                          <a:srgbClr val="000000"/>
                        </a:solidFill>
                        <a:effectLst/>
                        <a:latin typeface="Montserrat Bold" panose="00000800000000000000" pitchFamily="2" charset="0"/>
                      </a:endParaRPr>
                    </a:p>
                  </a:txBody>
                  <a:tcPr marL="3476" marR="3476" marT="3476" marB="0" anchor="ctr"/>
                </a:tc>
                <a:tc hMerge="1">
                  <a:txBody>
                    <a:bodyPr/>
                    <a:lstStyle/>
                    <a:p>
                      <a:endParaRPr lang="en-US"/>
                    </a:p>
                  </a:txBody>
                  <a:tcPr/>
                </a:tc>
                <a:extLst>
                  <a:ext uri="{0D108BD9-81ED-4DB2-BD59-A6C34878D82A}">
                    <a16:rowId xmlns:a16="http://schemas.microsoft.com/office/drawing/2014/main" val="3961353624"/>
                  </a:ext>
                </a:extLst>
              </a:tr>
              <a:tr h="363546">
                <a:tc>
                  <a:txBody>
                    <a:bodyPr/>
                    <a:lstStyle/>
                    <a:p>
                      <a:pPr algn="ctr" fontAlgn="ctr"/>
                      <a:r>
                        <a:rPr lang="en-US" sz="1200" u="none" strike="noStrike" dirty="0">
                          <a:effectLst/>
                        </a:rPr>
                        <a:t>1.1</a:t>
                      </a:r>
                      <a:endParaRPr lang="en-US" sz="1200" b="0" i="0" u="none" strike="noStrike" dirty="0">
                        <a:solidFill>
                          <a:srgbClr val="000000"/>
                        </a:solidFill>
                        <a:effectLst/>
                        <a:latin typeface="Montserrat Regular" panose="00000500000000000000" pitchFamily="2" charset="0"/>
                      </a:endParaRPr>
                    </a:p>
                  </a:txBody>
                  <a:tcPr marL="3476" marR="3476" marT="3476" marB="0" anchor="ctr"/>
                </a:tc>
                <a:tc>
                  <a:txBody>
                    <a:bodyPr/>
                    <a:lstStyle/>
                    <a:p>
                      <a:pPr algn="l" fontAlgn="ctr"/>
                      <a:r>
                        <a:rPr lang="en-US" sz="1200" u="none" strike="noStrike" dirty="0">
                          <a:effectLst/>
                        </a:rPr>
                        <a:t>Foundation</a:t>
                      </a:r>
                      <a:endParaRPr lang="en-US" sz="1200" b="0" i="0" u="none" strike="noStrike" dirty="0">
                        <a:solidFill>
                          <a:srgbClr val="000000"/>
                        </a:solidFill>
                        <a:effectLst/>
                        <a:latin typeface="Montserrat Regular" panose="00000500000000000000" pitchFamily="2" charset="0"/>
                      </a:endParaRPr>
                    </a:p>
                  </a:txBody>
                  <a:tcPr marL="3476" marR="3476" marT="3476" marB="0" anchor="ctr"/>
                </a:tc>
                <a:tc>
                  <a:txBody>
                    <a:bodyPr/>
                    <a:lstStyle/>
                    <a:p>
                      <a:pPr algn="just" fontAlgn="ctr"/>
                      <a:r>
                        <a:rPr lang="en-US" sz="1200" u="none" strike="noStrike" dirty="0">
                          <a:effectLst/>
                        </a:rPr>
                        <a:t>Traditional foundations and reinforced concrete footings calculated by the BET Structure and verified by the Engineering Control Office</a:t>
                      </a:r>
                      <a:endParaRPr lang="en-US" sz="1200" b="0" i="0" u="none" strike="noStrike" dirty="0">
                        <a:solidFill>
                          <a:srgbClr val="000000"/>
                        </a:solidFill>
                        <a:effectLst/>
                        <a:latin typeface="Montserrat Regular" panose="00000500000000000000" pitchFamily="2" charset="0"/>
                      </a:endParaRPr>
                    </a:p>
                  </a:txBody>
                  <a:tcPr marL="3476" marR="3476" marT="3476" marB="0" anchor="ctr"/>
                </a:tc>
                <a:extLst>
                  <a:ext uri="{0D108BD9-81ED-4DB2-BD59-A6C34878D82A}">
                    <a16:rowId xmlns:a16="http://schemas.microsoft.com/office/drawing/2014/main" val="2671854977"/>
                  </a:ext>
                </a:extLst>
              </a:tr>
              <a:tr h="183241">
                <a:tc>
                  <a:txBody>
                    <a:bodyPr/>
                    <a:lstStyle/>
                    <a:p>
                      <a:pPr algn="ctr" fontAlgn="ctr"/>
                      <a:r>
                        <a:rPr lang="en-US" sz="1200" u="none" strike="noStrike" dirty="0">
                          <a:effectLst/>
                        </a:rPr>
                        <a:t> </a:t>
                      </a:r>
                      <a:endParaRPr lang="en-US" sz="1200" b="0" i="0" u="none" strike="noStrike" dirty="0">
                        <a:solidFill>
                          <a:srgbClr val="000000"/>
                        </a:solidFill>
                        <a:effectLst/>
                        <a:latin typeface="Montserrat Regular" panose="00000500000000000000" pitchFamily="2" charset="0"/>
                      </a:endParaRPr>
                    </a:p>
                  </a:txBody>
                  <a:tcPr marL="3476" marR="3476" marT="3476" marB="0" anchor="ctr"/>
                </a:tc>
                <a:tc>
                  <a:txBody>
                    <a:bodyPr/>
                    <a:lstStyle/>
                    <a:p>
                      <a:pPr algn="l" fontAlgn="ctr"/>
                      <a:r>
                        <a:rPr lang="en-US" sz="1200" u="none" strike="noStrike">
                          <a:effectLst/>
                        </a:rPr>
                        <a:t> </a:t>
                      </a:r>
                      <a:endParaRPr lang="en-US" sz="1200" b="0" i="0" u="none" strike="noStrike">
                        <a:solidFill>
                          <a:srgbClr val="000000"/>
                        </a:solidFill>
                        <a:effectLst/>
                        <a:latin typeface="Montserrat Regular" panose="00000500000000000000" pitchFamily="2" charset="0"/>
                      </a:endParaRPr>
                    </a:p>
                  </a:txBody>
                  <a:tcPr marL="3476" marR="3476" marT="3476" marB="0" anchor="ctr"/>
                </a:tc>
                <a:tc>
                  <a:txBody>
                    <a:bodyPr/>
                    <a:lstStyle/>
                    <a:p>
                      <a:pPr algn="just" fontAlgn="ctr"/>
                      <a:r>
                        <a:rPr lang="en-US" sz="1200" u="none" strike="noStrike">
                          <a:effectLst/>
                        </a:rPr>
                        <a:t> </a:t>
                      </a:r>
                      <a:endParaRPr lang="en-US" sz="1200" b="0" i="0" u="none" strike="noStrike" dirty="0">
                        <a:solidFill>
                          <a:srgbClr val="000000"/>
                        </a:solidFill>
                        <a:effectLst/>
                        <a:latin typeface="Montserrat Regular" panose="00000500000000000000" pitchFamily="2" charset="0"/>
                      </a:endParaRPr>
                    </a:p>
                  </a:txBody>
                  <a:tcPr marL="3476" marR="3476" marT="3476" marB="0" anchor="ctr"/>
                </a:tc>
                <a:extLst>
                  <a:ext uri="{0D108BD9-81ED-4DB2-BD59-A6C34878D82A}">
                    <a16:rowId xmlns:a16="http://schemas.microsoft.com/office/drawing/2014/main" val="826229889"/>
                  </a:ext>
                </a:extLst>
              </a:tr>
              <a:tr h="363546">
                <a:tc>
                  <a:txBody>
                    <a:bodyPr/>
                    <a:lstStyle/>
                    <a:p>
                      <a:pPr algn="ctr" fontAlgn="ctr"/>
                      <a:r>
                        <a:rPr lang="en-US" sz="1200" u="none" strike="noStrike" dirty="0">
                          <a:effectLst/>
                        </a:rPr>
                        <a:t>1.2</a:t>
                      </a:r>
                      <a:endParaRPr lang="en-US" sz="1200" b="0" i="0" u="none" strike="noStrike" dirty="0">
                        <a:solidFill>
                          <a:srgbClr val="000000"/>
                        </a:solidFill>
                        <a:effectLst/>
                        <a:latin typeface="Montserrat Regular" panose="00000500000000000000" pitchFamily="2" charset="0"/>
                      </a:endParaRPr>
                    </a:p>
                  </a:txBody>
                  <a:tcPr marL="3476" marR="3476" marT="3476" marB="0" anchor="ctr"/>
                </a:tc>
                <a:tc>
                  <a:txBody>
                    <a:bodyPr/>
                    <a:lstStyle/>
                    <a:p>
                      <a:pPr algn="l" fontAlgn="ctr"/>
                      <a:r>
                        <a:rPr lang="en-US" sz="1200" u="none" strike="noStrike" dirty="0">
                          <a:effectLst/>
                        </a:rPr>
                        <a:t>Flooring on solid ground</a:t>
                      </a:r>
                      <a:endParaRPr lang="en-US" sz="1200" b="0" i="0" u="none" strike="noStrike" dirty="0">
                        <a:solidFill>
                          <a:srgbClr val="000000"/>
                        </a:solidFill>
                        <a:effectLst/>
                        <a:latin typeface="Montserrat Regular" panose="00000500000000000000" pitchFamily="2" charset="0"/>
                      </a:endParaRPr>
                    </a:p>
                  </a:txBody>
                  <a:tcPr marL="3476" marR="3476" marT="3476" marB="0" anchor="ctr"/>
                </a:tc>
                <a:tc>
                  <a:txBody>
                    <a:bodyPr/>
                    <a:lstStyle/>
                    <a:p>
                      <a:pPr algn="just" fontAlgn="ctr"/>
                      <a:r>
                        <a:rPr lang="en-US" sz="1200" u="none" strike="noStrike" dirty="0">
                          <a:effectLst/>
                        </a:rPr>
                        <a:t>Reinforced concrete slab according to the soil study, thickness to be defined by the BET Structure. Flooring to receive a tiled floor covering.</a:t>
                      </a:r>
                      <a:endParaRPr lang="en-US" sz="1200" b="0" i="0" u="none" strike="noStrike" dirty="0">
                        <a:solidFill>
                          <a:srgbClr val="000000"/>
                        </a:solidFill>
                        <a:effectLst/>
                        <a:latin typeface="Montserrat Regular" panose="00000500000000000000" pitchFamily="2" charset="0"/>
                      </a:endParaRPr>
                    </a:p>
                  </a:txBody>
                  <a:tcPr marL="3476" marR="3476" marT="3476" marB="0" anchor="ctr"/>
                </a:tc>
                <a:extLst>
                  <a:ext uri="{0D108BD9-81ED-4DB2-BD59-A6C34878D82A}">
                    <a16:rowId xmlns:a16="http://schemas.microsoft.com/office/drawing/2014/main" val="3823547334"/>
                  </a:ext>
                </a:extLst>
              </a:tr>
              <a:tr h="153476">
                <a:tc>
                  <a:txBody>
                    <a:bodyPr/>
                    <a:lstStyle/>
                    <a:p>
                      <a:pPr algn="ctr" fontAlgn="ctr"/>
                      <a:r>
                        <a:rPr lang="en-US" sz="1200" u="none" strike="noStrike" dirty="0">
                          <a:effectLst/>
                        </a:rPr>
                        <a:t> </a:t>
                      </a:r>
                      <a:endParaRPr lang="en-US" sz="1200" b="0" i="0" u="none" strike="noStrike" dirty="0">
                        <a:solidFill>
                          <a:srgbClr val="000000"/>
                        </a:solidFill>
                        <a:effectLst/>
                        <a:latin typeface="Montserrat Regular" panose="00000500000000000000" pitchFamily="2" charset="0"/>
                      </a:endParaRPr>
                    </a:p>
                  </a:txBody>
                  <a:tcPr marL="3476" marR="3476" marT="3476" marB="0" anchor="ctr"/>
                </a:tc>
                <a:tc>
                  <a:txBody>
                    <a:bodyPr/>
                    <a:lstStyle/>
                    <a:p>
                      <a:pPr algn="l" fontAlgn="ctr"/>
                      <a:r>
                        <a:rPr lang="en-US" sz="1200" u="none" strike="noStrike" dirty="0">
                          <a:effectLst/>
                        </a:rPr>
                        <a:t> </a:t>
                      </a:r>
                      <a:endParaRPr lang="en-US" sz="1200" b="0" i="0" u="none" strike="noStrike" dirty="0">
                        <a:solidFill>
                          <a:srgbClr val="000000"/>
                        </a:solidFill>
                        <a:effectLst/>
                        <a:latin typeface="Montserrat Regular" panose="00000500000000000000" pitchFamily="2" charset="0"/>
                      </a:endParaRPr>
                    </a:p>
                  </a:txBody>
                  <a:tcPr marL="3476" marR="3476" marT="3476" marB="0" anchor="ctr"/>
                </a:tc>
                <a:tc>
                  <a:txBody>
                    <a:bodyPr/>
                    <a:lstStyle/>
                    <a:p>
                      <a:pPr algn="just" fontAlgn="ctr"/>
                      <a:r>
                        <a:rPr lang="en-US" sz="1200" u="none" strike="noStrike">
                          <a:effectLst/>
                        </a:rPr>
                        <a:t> </a:t>
                      </a:r>
                      <a:endParaRPr lang="en-US" sz="1200" b="0" i="0" u="none" strike="noStrike" dirty="0">
                        <a:solidFill>
                          <a:srgbClr val="000000"/>
                        </a:solidFill>
                        <a:effectLst/>
                        <a:latin typeface="Montserrat Regular" panose="00000500000000000000" pitchFamily="2" charset="0"/>
                      </a:endParaRPr>
                    </a:p>
                  </a:txBody>
                  <a:tcPr marL="3476" marR="3476" marT="3476" marB="0" anchor="ctr"/>
                </a:tc>
                <a:extLst>
                  <a:ext uri="{0D108BD9-81ED-4DB2-BD59-A6C34878D82A}">
                    <a16:rowId xmlns:a16="http://schemas.microsoft.com/office/drawing/2014/main" val="4160473990"/>
                  </a:ext>
                </a:extLst>
              </a:tr>
              <a:tr h="183241">
                <a:tc>
                  <a:txBody>
                    <a:bodyPr/>
                    <a:lstStyle/>
                    <a:p>
                      <a:pPr algn="ctr" fontAlgn="ctr"/>
                      <a:r>
                        <a:rPr lang="en-US" sz="1200" u="none" strike="noStrike" dirty="0">
                          <a:effectLst/>
                        </a:rPr>
                        <a:t>1.3</a:t>
                      </a:r>
                      <a:endParaRPr lang="en-US" sz="1200" b="0" i="0" u="none" strike="noStrike" dirty="0">
                        <a:solidFill>
                          <a:srgbClr val="000000"/>
                        </a:solidFill>
                        <a:effectLst/>
                        <a:latin typeface="Montserrat Regular" panose="00000500000000000000" pitchFamily="2" charset="0"/>
                      </a:endParaRPr>
                    </a:p>
                  </a:txBody>
                  <a:tcPr marL="3476" marR="3476" marT="3476" marB="0" anchor="ctr"/>
                </a:tc>
                <a:tc>
                  <a:txBody>
                    <a:bodyPr/>
                    <a:lstStyle/>
                    <a:p>
                      <a:pPr algn="l" fontAlgn="ctr"/>
                      <a:r>
                        <a:rPr lang="en-US" sz="1200" u="none" strike="noStrike" dirty="0">
                          <a:effectLst/>
                        </a:rPr>
                        <a:t>Flooring under the terrace</a:t>
                      </a:r>
                      <a:endParaRPr lang="en-US" sz="1200" b="0" i="0" u="none" strike="noStrike" dirty="0">
                        <a:solidFill>
                          <a:srgbClr val="000000"/>
                        </a:solidFill>
                        <a:effectLst/>
                        <a:latin typeface="Montserrat Regular" panose="00000500000000000000" pitchFamily="2" charset="0"/>
                      </a:endParaRPr>
                    </a:p>
                  </a:txBody>
                  <a:tcPr marL="3476" marR="3476" marT="3476" marB="0" anchor="ctr"/>
                </a:tc>
                <a:tc>
                  <a:txBody>
                    <a:bodyPr/>
                    <a:lstStyle/>
                    <a:p>
                      <a:pPr algn="just" fontAlgn="ctr"/>
                      <a:r>
                        <a:rPr lang="en-US" sz="1200" u="none" strike="noStrike" dirty="0">
                          <a:effectLst/>
                        </a:rPr>
                        <a:t>Reinforced concrete slab with screed to support a tiled floor.</a:t>
                      </a:r>
                      <a:endParaRPr lang="en-US" sz="1200" b="0" i="0" u="none" strike="noStrike" dirty="0">
                        <a:solidFill>
                          <a:srgbClr val="000000"/>
                        </a:solidFill>
                        <a:effectLst/>
                        <a:latin typeface="Montserrat Regular" panose="00000500000000000000" pitchFamily="2" charset="0"/>
                      </a:endParaRPr>
                    </a:p>
                  </a:txBody>
                  <a:tcPr marL="3476" marR="3476" marT="3476" marB="0" anchor="ctr"/>
                </a:tc>
                <a:extLst>
                  <a:ext uri="{0D108BD9-81ED-4DB2-BD59-A6C34878D82A}">
                    <a16:rowId xmlns:a16="http://schemas.microsoft.com/office/drawing/2014/main" val="1230918757"/>
                  </a:ext>
                </a:extLst>
              </a:tr>
              <a:tr h="183241">
                <a:tc>
                  <a:txBody>
                    <a:bodyPr/>
                    <a:lstStyle/>
                    <a:p>
                      <a:pPr algn="ctr" fontAlgn="ctr"/>
                      <a:r>
                        <a:rPr lang="en-US" sz="1200" u="none" strike="noStrike">
                          <a:effectLst/>
                        </a:rPr>
                        <a:t> </a:t>
                      </a:r>
                      <a:endParaRPr lang="en-US" sz="1200" b="0" i="0" u="none" strike="noStrike">
                        <a:solidFill>
                          <a:srgbClr val="000000"/>
                        </a:solidFill>
                        <a:effectLst/>
                        <a:latin typeface="Montserrat Regular" panose="00000500000000000000" pitchFamily="2" charset="0"/>
                      </a:endParaRPr>
                    </a:p>
                  </a:txBody>
                  <a:tcPr marL="3476" marR="3476" marT="3476" marB="0" anchor="ctr"/>
                </a:tc>
                <a:tc>
                  <a:txBody>
                    <a:bodyPr/>
                    <a:lstStyle/>
                    <a:p>
                      <a:pPr algn="l" fontAlgn="ctr"/>
                      <a:r>
                        <a:rPr lang="en-US" sz="1200" u="none" strike="noStrike">
                          <a:effectLst/>
                        </a:rPr>
                        <a:t> </a:t>
                      </a:r>
                      <a:endParaRPr lang="en-US" sz="1200" b="0" i="0" u="none" strike="noStrike">
                        <a:solidFill>
                          <a:srgbClr val="000000"/>
                        </a:solidFill>
                        <a:effectLst/>
                        <a:latin typeface="Montserrat Regular" panose="00000500000000000000" pitchFamily="2" charset="0"/>
                      </a:endParaRPr>
                    </a:p>
                  </a:txBody>
                  <a:tcPr marL="3476" marR="3476" marT="3476" marB="0" anchor="ctr"/>
                </a:tc>
                <a:tc>
                  <a:txBody>
                    <a:bodyPr/>
                    <a:lstStyle/>
                    <a:p>
                      <a:pPr algn="just" fontAlgn="ctr"/>
                      <a:r>
                        <a:rPr lang="en-US" sz="1200" u="none" strike="noStrike">
                          <a:effectLst/>
                        </a:rPr>
                        <a:t> </a:t>
                      </a:r>
                      <a:endParaRPr lang="en-US" sz="1200" b="0" i="0" u="none" strike="noStrike" dirty="0">
                        <a:solidFill>
                          <a:srgbClr val="000000"/>
                        </a:solidFill>
                        <a:effectLst/>
                        <a:latin typeface="Montserrat Regular" panose="00000500000000000000" pitchFamily="2" charset="0"/>
                      </a:endParaRPr>
                    </a:p>
                  </a:txBody>
                  <a:tcPr marL="3476" marR="3476" marT="3476" marB="0" anchor="ctr"/>
                </a:tc>
                <a:extLst>
                  <a:ext uri="{0D108BD9-81ED-4DB2-BD59-A6C34878D82A}">
                    <a16:rowId xmlns:a16="http://schemas.microsoft.com/office/drawing/2014/main" val="2958964106"/>
                  </a:ext>
                </a:extLst>
              </a:tr>
              <a:tr h="183241">
                <a:tc>
                  <a:txBody>
                    <a:bodyPr/>
                    <a:lstStyle/>
                    <a:p>
                      <a:pPr algn="ctr" fontAlgn="ctr"/>
                      <a:r>
                        <a:rPr lang="en-US" sz="1200" u="none" strike="noStrike" dirty="0">
                          <a:effectLst/>
                        </a:rPr>
                        <a:t>1.4</a:t>
                      </a:r>
                      <a:endParaRPr lang="en-US" sz="1200" b="0" i="0" u="none" strike="noStrike" dirty="0">
                        <a:solidFill>
                          <a:srgbClr val="000000"/>
                        </a:solidFill>
                        <a:effectLst/>
                        <a:latin typeface="Montserrat Regular" panose="00000500000000000000" pitchFamily="2" charset="0"/>
                      </a:endParaRPr>
                    </a:p>
                  </a:txBody>
                  <a:tcPr marL="3476" marR="3476" marT="3476" marB="0" anchor="ctr"/>
                </a:tc>
                <a:tc>
                  <a:txBody>
                    <a:bodyPr/>
                    <a:lstStyle/>
                    <a:p>
                      <a:pPr algn="l" fontAlgn="ctr"/>
                      <a:r>
                        <a:rPr lang="en-US" sz="1200" u="none" strike="noStrike" dirty="0">
                          <a:effectLst/>
                        </a:rPr>
                        <a:t>Anti -Termite</a:t>
                      </a:r>
                      <a:endParaRPr lang="en-US" sz="1200" b="0" i="0" u="none" strike="noStrike" dirty="0">
                        <a:solidFill>
                          <a:srgbClr val="000000"/>
                        </a:solidFill>
                        <a:effectLst/>
                        <a:latin typeface="Montserrat Regular" panose="00000500000000000000" pitchFamily="2" charset="0"/>
                      </a:endParaRPr>
                    </a:p>
                  </a:txBody>
                  <a:tcPr marL="3476" marR="3476" marT="3476" marB="0" anchor="ctr"/>
                </a:tc>
                <a:tc>
                  <a:txBody>
                    <a:bodyPr/>
                    <a:lstStyle/>
                    <a:p>
                      <a:pPr algn="just" fontAlgn="ctr"/>
                      <a:r>
                        <a:rPr lang="en-US" sz="1200" u="none" strike="noStrike">
                          <a:effectLst/>
                        </a:rPr>
                        <a:t>Anti-termite treatment of the constructed floor area guaranteed for 10 years.</a:t>
                      </a:r>
                      <a:endParaRPr lang="en-US" sz="1200" b="0" i="0" u="none" strike="noStrike" dirty="0">
                        <a:solidFill>
                          <a:srgbClr val="000000"/>
                        </a:solidFill>
                        <a:effectLst/>
                        <a:latin typeface="Montserrat Regular" panose="00000500000000000000" pitchFamily="2" charset="0"/>
                      </a:endParaRPr>
                    </a:p>
                  </a:txBody>
                  <a:tcPr marL="3476" marR="3476" marT="3476" marB="0" anchor="ctr"/>
                </a:tc>
                <a:extLst>
                  <a:ext uri="{0D108BD9-81ED-4DB2-BD59-A6C34878D82A}">
                    <a16:rowId xmlns:a16="http://schemas.microsoft.com/office/drawing/2014/main" val="4283694668"/>
                  </a:ext>
                </a:extLst>
              </a:tr>
              <a:tr h="183241">
                <a:tc>
                  <a:txBody>
                    <a:bodyPr/>
                    <a:lstStyle/>
                    <a:p>
                      <a:pPr algn="ctr" fontAlgn="ctr"/>
                      <a:r>
                        <a:rPr lang="en-US" sz="1200" u="none" strike="noStrike">
                          <a:effectLst/>
                        </a:rPr>
                        <a:t>2</a:t>
                      </a:r>
                      <a:endParaRPr lang="en-US" sz="1200" b="0" i="0" u="none" strike="noStrike">
                        <a:solidFill>
                          <a:srgbClr val="000000"/>
                        </a:solidFill>
                        <a:effectLst/>
                        <a:latin typeface="Montserrat Bold" panose="00000800000000000000" pitchFamily="2" charset="0"/>
                      </a:endParaRPr>
                    </a:p>
                  </a:txBody>
                  <a:tcPr marL="3476" marR="3476" marT="3476" marB="0" anchor="ctr"/>
                </a:tc>
                <a:tc>
                  <a:txBody>
                    <a:bodyPr/>
                    <a:lstStyle/>
                    <a:p>
                      <a:pPr algn="l" fontAlgn="ctr"/>
                      <a:r>
                        <a:rPr lang="en-US" sz="1200" u="none" strike="noStrike">
                          <a:effectLst/>
                        </a:rPr>
                        <a:t> WALLS AND FRAMES</a:t>
                      </a:r>
                      <a:endParaRPr lang="en-US" sz="1200" b="0" i="0" u="none" strike="noStrike">
                        <a:solidFill>
                          <a:srgbClr val="000000"/>
                        </a:solidFill>
                        <a:effectLst/>
                        <a:latin typeface="Montserrat Bold" panose="00000800000000000000" pitchFamily="2" charset="0"/>
                      </a:endParaRPr>
                    </a:p>
                  </a:txBody>
                  <a:tcPr marL="3476" marR="3476" marT="3476" marB="0" anchor="ctr"/>
                </a:tc>
                <a:tc>
                  <a:txBody>
                    <a:bodyPr/>
                    <a:lstStyle/>
                    <a:p>
                      <a:pPr algn="l" fontAlgn="ctr"/>
                      <a:r>
                        <a:rPr lang="en-US" sz="1000" u="none" strike="noStrike">
                          <a:effectLst/>
                        </a:rPr>
                        <a:t> </a:t>
                      </a:r>
                      <a:endParaRPr lang="en-US" sz="1000" b="0" i="0" u="none" strike="noStrike" dirty="0">
                        <a:solidFill>
                          <a:srgbClr val="000000"/>
                        </a:solidFill>
                        <a:effectLst/>
                        <a:latin typeface="Montserrat Bold" panose="00000800000000000000" pitchFamily="2" charset="0"/>
                      </a:endParaRPr>
                    </a:p>
                  </a:txBody>
                  <a:tcPr marL="3476" marR="3476" marT="3476" marB="0" anchor="ctr"/>
                </a:tc>
                <a:extLst>
                  <a:ext uri="{0D108BD9-81ED-4DB2-BD59-A6C34878D82A}">
                    <a16:rowId xmlns:a16="http://schemas.microsoft.com/office/drawing/2014/main" val="3251477192"/>
                  </a:ext>
                </a:extLst>
              </a:tr>
              <a:tr h="363546">
                <a:tc>
                  <a:txBody>
                    <a:bodyPr/>
                    <a:lstStyle/>
                    <a:p>
                      <a:pPr algn="ctr" fontAlgn="ctr"/>
                      <a:r>
                        <a:rPr lang="en-US" sz="1200" u="none" strike="noStrike" dirty="0">
                          <a:effectLst/>
                        </a:rPr>
                        <a:t>2.1</a:t>
                      </a:r>
                      <a:endParaRPr lang="en-US" sz="1200" b="0" i="0" u="none" strike="noStrike" dirty="0">
                        <a:solidFill>
                          <a:srgbClr val="000000"/>
                        </a:solidFill>
                        <a:effectLst/>
                        <a:latin typeface="Montserrat Regular" panose="00000500000000000000" pitchFamily="2" charset="0"/>
                      </a:endParaRPr>
                    </a:p>
                  </a:txBody>
                  <a:tcPr marL="3476" marR="3476" marT="3476" marB="0" anchor="ctr"/>
                </a:tc>
                <a:tc>
                  <a:txBody>
                    <a:bodyPr/>
                    <a:lstStyle/>
                    <a:p>
                      <a:pPr algn="l" fontAlgn="ctr"/>
                      <a:r>
                        <a:rPr lang="en-US" sz="1200" u="none" strike="noStrike" dirty="0">
                          <a:effectLst/>
                        </a:rPr>
                        <a:t>Beams and Columns</a:t>
                      </a:r>
                      <a:endParaRPr lang="en-US" sz="1200" b="0" i="0" u="none" strike="noStrike" dirty="0">
                        <a:solidFill>
                          <a:srgbClr val="000000"/>
                        </a:solidFill>
                        <a:effectLst/>
                        <a:latin typeface="Montserrat Regular" panose="00000500000000000000" pitchFamily="2" charset="0"/>
                      </a:endParaRPr>
                    </a:p>
                  </a:txBody>
                  <a:tcPr marL="3476" marR="3476" marT="3476" marB="0" anchor="ctr"/>
                </a:tc>
                <a:tc>
                  <a:txBody>
                    <a:bodyPr/>
                    <a:lstStyle/>
                    <a:p>
                      <a:pPr algn="just" fontAlgn="ctr"/>
                      <a:r>
                        <a:rPr lang="en-US" sz="1200" u="none" strike="noStrike" dirty="0">
                          <a:effectLst/>
                        </a:rPr>
                        <a:t>Columns and beams in reinforced concrete calculated by the BET Structure and checked by the technical control office.</a:t>
                      </a:r>
                      <a:endParaRPr lang="en-US" sz="1200" b="0" i="0" u="none" strike="noStrike" dirty="0">
                        <a:solidFill>
                          <a:srgbClr val="000000"/>
                        </a:solidFill>
                        <a:effectLst/>
                        <a:latin typeface="Montserrat Regular" panose="00000500000000000000" pitchFamily="2" charset="0"/>
                      </a:endParaRPr>
                    </a:p>
                  </a:txBody>
                  <a:tcPr marL="3476" marR="3476" marT="3476" marB="0" anchor="ctr"/>
                </a:tc>
                <a:extLst>
                  <a:ext uri="{0D108BD9-81ED-4DB2-BD59-A6C34878D82A}">
                    <a16:rowId xmlns:a16="http://schemas.microsoft.com/office/drawing/2014/main" val="3733144138"/>
                  </a:ext>
                </a:extLst>
              </a:tr>
              <a:tr h="183241">
                <a:tc>
                  <a:txBody>
                    <a:bodyPr/>
                    <a:lstStyle/>
                    <a:p>
                      <a:pPr algn="ctr" fontAlgn="ctr"/>
                      <a:r>
                        <a:rPr lang="en-US" sz="1200" u="none" strike="noStrike" dirty="0">
                          <a:effectLst/>
                        </a:rPr>
                        <a:t> </a:t>
                      </a:r>
                      <a:endParaRPr lang="en-US" sz="1200" b="0" i="0" u="none" strike="noStrike" dirty="0">
                        <a:solidFill>
                          <a:srgbClr val="000000"/>
                        </a:solidFill>
                        <a:effectLst/>
                        <a:latin typeface="Montserrat Regular" panose="00000500000000000000" pitchFamily="2" charset="0"/>
                      </a:endParaRPr>
                    </a:p>
                  </a:txBody>
                  <a:tcPr marL="3476" marR="3476" marT="3476" marB="0" anchor="ctr"/>
                </a:tc>
                <a:tc>
                  <a:txBody>
                    <a:bodyPr/>
                    <a:lstStyle/>
                    <a:p>
                      <a:pPr algn="l" fontAlgn="ctr"/>
                      <a:r>
                        <a:rPr lang="en-US" sz="1200" u="none" strike="noStrike">
                          <a:effectLst/>
                        </a:rPr>
                        <a:t> </a:t>
                      </a:r>
                      <a:endParaRPr lang="en-US" sz="1200" b="0" i="0" u="none" strike="noStrike">
                        <a:solidFill>
                          <a:srgbClr val="000000"/>
                        </a:solidFill>
                        <a:effectLst/>
                        <a:latin typeface="Montserrat Regular" panose="00000500000000000000" pitchFamily="2" charset="0"/>
                      </a:endParaRPr>
                    </a:p>
                  </a:txBody>
                  <a:tcPr marL="3476" marR="3476" marT="3476" marB="0" anchor="ctr"/>
                </a:tc>
                <a:tc>
                  <a:txBody>
                    <a:bodyPr/>
                    <a:lstStyle/>
                    <a:p>
                      <a:pPr algn="just" fontAlgn="ctr"/>
                      <a:r>
                        <a:rPr lang="en-US" sz="1200" u="none" strike="noStrike">
                          <a:effectLst/>
                        </a:rPr>
                        <a:t> </a:t>
                      </a:r>
                      <a:endParaRPr lang="en-US" sz="1200" b="0" i="0" u="none" strike="noStrike">
                        <a:solidFill>
                          <a:srgbClr val="000000"/>
                        </a:solidFill>
                        <a:effectLst/>
                        <a:latin typeface="Montserrat Regular" panose="00000500000000000000" pitchFamily="2" charset="0"/>
                      </a:endParaRPr>
                    </a:p>
                  </a:txBody>
                  <a:tcPr marL="3476" marR="3476" marT="3476" marB="0" anchor="ctr"/>
                </a:tc>
                <a:extLst>
                  <a:ext uri="{0D108BD9-81ED-4DB2-BD59-A6C34878D82A}">
                    <a16:rowId xmlns:a16="http://schemas.microsoft.com/office/drawing/2014/main" val="2800565285"/>
                  </a:ext>
                </a:extLst>
              </a:tr>
              <a:tr h="436211">
                <a:tc>
                  <a:txBody>
                    <a:bodyPr/>
                    <a:lstStyle/>
                    <a:p>
                      <a:pPr algn="ctr" fontAlgn="ctr"/>
                      <a:r>
                        <a:rPr lang="en-US" sz="1200" u="none" strike="noStrike" dirty="0">
                          <a:effectLst/>
                        </a:rPr>
                        <a:t>2.2</a:t>
                      </a:r>
                      <a:endParaRPr lang="en-US" sz="1200" b="0" i="0" u="none" strike="noStrike" dirty="0">
                        <a:solidFill>
                          <a:srgbClr val="000000"/>
                        </a:solidFill>
                        <a:effectLst/>
                        <a:latin typeface="Montserrat Regular" panose="00000500000000000000" pitchFamily="2" charset="0"/>
                      </a:endParaRPr>
                    </a:p>
                  </a:txBody>
                  <a:tcPr marL="3476" marR="3476" marT="3476" marB="0" anchor="ctr"/>
                </a:tc>
                <a:tc>
                  <a:txBody>
                    <a:bodyPr/>
                    <a:lstStyle/>
                    <a:p>
                      <a:pPr algn="l" fontAlgn="ctr"/>
                      <a:r>
                        <a:rPr lang="en-US" sz="1200" u="none" strike="noStrike" dirty="0">
                          <a:effectLst/>
                        </a:rPr>
                        <a:t>External Wall</a:t>
                      </a:r>
                      <a:endParaRPr lang="en-US" sz="1200" b="0" i="0" u="none" strike="noStrike" dirty="0">
                        <a:solidFill>
                          <a:srgbClr val="000000"/>
                        </a:solidFill>
                        <a:effectLst/>
                        <a:latin typeface="Montserrat Regular" panose="00000500000000000000" pitchFamily="2" charset="0"/>
                      </a:endParaRPr>
                    </a:p>
                  </a:txBody>
                  <a:tcPr marL="3476" marR="3476" marT="3476" marB="0" anchor="ctr"/>
                </a:tc>
                <a:tc>
                  <a:txBody>
                    <a:bodyPr/>
                    <a:lstStyle/>
                    <a:p>
                      <a:pPr algn="just" fontAlgn="ctr"/>
                      <a:r>
                        <a:rPr lang="en-US" sz="1200" u="none" strike="noStrike" dirty="0">
                          <a:effectLst/>
                        </a:rPr>
                        <a:t>External walls in hollow block 0.20 cm thick. All walls will be plastered and finished with two coats of paint according to the choice of the architect and the client.</a:t>
                      </a:r>
                      <a:endParaRPr lang="en-US" sz="1200" b="0" i="0" u="none" strike="noStrike" dirty="0">
                        <a:solidFill>
                          <a:srgbClr val="000000"/>
                        </a:solidFill>
                        <a:effectLst/>
                        <a:latin typeface="Montserrat Regular" panose="00000500000000000000" pitchFamily="2" charset="0"/>
                      </a:endParaRPr>
                    </a:p>
                  </a:txBody>
                  <a:tcPr marL="3476" marR="3476" marT="3476" marB="0" anchor="ctr"/>
                </a:tc>
                <a:extLst>
                  <a:ext uri="{0D108BD9-81ED-4DB2-BD59-A6C34878D82A}">
                    <a16:rowId xmlns:a16="http://schemas.microsoft.com/office/drawing/2014/main" val="1480660068"/>
                  </a:ext>
                </a:extLst>
              </a:tr>
              <a:tr h="183241">
                <a:tc>
                  <a:txBody>
                    <a:bodyPr/>
                    <a:lstStyle/>
                    <a:p>
                      <a:pPr algn="ctr" fontAlgn="ctr"/>
                      <a:r>
                        <a:rPr lang="en-US" sz="1200" u="none" strike="noStrike">
                          <a:effectLst/>
                        </a:rPr>
                        <a:t> </a:t>
                      </a:r>
                      <a:endParaRPr lang="en-US" sz="1200" b="0" i="0" u="none" strike="noStrike">
                        <a:solidFill>
                          <a:srgbClr val="000000"/>
                        </a:solidFill>
                        <a:effectLst/>
                        <a:latin typeface="Montserrat Regular" panose="00000500000000000000" pitchFamily="2" charset="0"/>
                      </a:endParaRPr>
                    </a:p>
                  </a:txBody>
                  <a:tcPr marL="3476" marR="3476" marT="3476" marB="0" anchor="ctr"/>
                </a:tc>
                <a:tc>
                  <a:txBody>
                    <a:bodyPr/>
                    <a:lstStyle/>
                    <a:p>
                      <a:pPr algn="l" fontAlgn="ctr"/>
                      <a:endParaRPr lang="en-US" sz="1200" b="0" i="0" u="none" strike="noStrike" dirty="0">
                        <a:solidFill>
                          <a:srgbClr val="000000"/>
                        </a:solidFill>
                        <a:effectLst/>
                        <a:latin typeface="Montserrat Regular" panose="00000500000000000000" pitchFamily="2" charset="0"/>
                      </a:endParaRPr>
                    </a:p>
                  </a:txBody>
                  <a:tcPr marL="3476" marR="3476" marT="3476" marB="0" anchor="ctr"/>
                </a:tc>
                <a:tc>
                  <a:txBody>
                    <a:bodyPr/>
                    <a:lstStyle/>
                    <a:p>
                      <a:pPr algn="just" fontAlgn="ctr"/>
                      <a:endParaRPr lang="en-US" sz="1200" b="0" i="0" u="none" strike="noStrike" dirty="0">
                        <a:solidFill>
                          <a:srgbClr val="000000"/>
                        </a:solidFill>
                        <a:effectLst/>
                        <a:latin typeface="Montserrat Regular" panose="00000500000000000000" pitchFamily="2" charset="0"/>
                      </a:endParaRPr>
                    </a:p>
                  </a:txBody>
                  <a:tcPr marL="3476" marR="3476" marT="3476" marB="0" anchor="ctr"/>
                </a:tc>
                <a:extLst>
                  <a:ext uri="{0D108BD9-81ED-4DB2-BD59-A6C34878D82A}">
                    <a16:rowId xmlns:a16="http://schemas.microsoft.com/office/drawing/2014/main" val="15738347"/>
                  </a:ext>
                </a:extLst>
              </a:tr>
              <a:tr h="183241">
                <a:tc>
                  <a:txBody>
                    <a:bodyPr/>
                    <a:lstStyle/>
                    <a:p>
                      <a:pPr algn="ctr" fontAlgn="ctr"/>
                      <a:r>
                        <a:rPr lang="en-US" sz="1200" u="none" strike="noStrike" dirty="0">
                          <a:effectLst/>
                        </a:rPr>
                        <a:t> </a:t>
                      </a:r>
                      <a:endParaRPr lang="en-US" sz="1200" b="0" i="0" u="none" strike="noStrike" dirty="0">
                        <a:solidFill>
                          <a:srgbClr val="000000"/>
                        </a:solidFill>
                        <a:effectLst/>
                        <a:latin typeface="Montserrat Regular" panose="00000500000000000000" pitchFamily="2" charset="0"/>
                      </a:endParaRPr>
                    </a:p>
                  </a:txBody>
                  <a:tcPr marL="3476" marR="3476" marT="3476" marB="0" anchor="ctr"/>
                </a:tc>
                <a:tc>
                  <a:txBody>
                    <a:bodyPr/>
                    <a:lstStyle/>
                    <a:p>
                      <a:pPr algn="l" fontAlgn="ctr"/>
                      <a:r>
                        <a:rPr lang="en-US" sz="1200" u="none" strike="noStrike">
                          <a:effectLst/>
                        </a:rPr>
                        <a:t> </a:t>
                      </a:r>
                      <a:endParaRPr lang="en-US" sz="1200" b="0" i="0" u="none" strike="noStrike">
                        <a:solidFill>
                          <a:srgbClr val="000000"/>
                        </a:solidFill>
                        <a:effectLst/>
                        <a:latin typeface="Montserrat Regular" panose="00000500000000000000" pitchFamily="2" charset="0"/>
                      </a:endParaRPr>
                    </a:p>
                  </a:txBody>
                  <a:tcPr marL="3476" marR="3476" marT="3476" marB="0" anchor="ctr"/>
                </a:tc>
                <a:tc>
                  <a:txBody>
                    <a:bodyPr/>
                    <a:lstStyle/>
                    <a:p>
                      <a:pPr algn="just" fontAlgn="ctr"/>
                      <a:r>
                        <a:rPr lang="en-US" sz="1200" u="none" strike="noStrike" dirty="0">
                          <a:effectLst/>
                        </a:rPr>
                        <a:t> </a:t>
                      </a:r>
                      <a:endParaRPr lang="en-US" sz="1200" b="0" i="0" u="none" strike="noStrike" dirty="0">
                        <a:solidFill>
                          <a:srgbClr val="000000"/>
                        </a:solidFill>
                        <a:effectLst/>
                        <a:latin typeface="Montserrat Regular" panose="00000500000000000000" pitchFamily="2" charset="0"/>
                      </a:endParaRPr>
                    </a:p>
                  </a:txBody>
                  <a:tcPr marL="3476" marR="3476" marT="3476" marB="0" anchor="ctr"/>
                </a:tc>
                <a:extLst>
                  <a:ext uri="{0D108BD9-81ED-4DB2-BD59-A6C34878D82A}">
                    <a16:rowId xmlns:a16="http://schemas.microsoft.com/office/drawing/2014/main" val="3187726026"/>
                  </a:ext>
                </a:extLst>
              </a:tr>
              <a:tr h="363546">
                <a:tc>
                  <a:txBody>
                    <a:bodyPr/>
                    <a:lstStyle/>
                    <a:p>
                      <a:pPr algn="ctr" fontAlgn="ctr"/>
                      <a:r>
                        <a:rPr lang="en-US" sz="1200" u="none" strike="noStrike" dirty="0">
                          <a:effectLst/>
                        </a:rPr>
                        <a:t>2.3</a:t>
                      </a:r>
                      <a:endParaRPr lang="en-US" sz="1200" b="0" i="0" u="none" strike="noStrike" dirty="0">
                        <a:solidFill>
                          <a:srgbClr val="000000"/>
                        </a:solidFill>
                        <a:effectLst/>
                        <a:latin typeface="Montserrat Regular" panose="00000500000000000000" pitchFamily="2" charset="0"/>
                      </a:endParaRPr>
                    </a:p>
                  </a:txBody>
                  <a:tcPr marL="3476" marR="3476" marT="3476" marB="0" anchor="ctr"/>
                </a:tc>
                <a:tc>
                  <a:txBody>
                    <a:bodyPr/>
                    <a:lstStyle/>
                    <a:p>
                      <a:pPr algn="l" fontAlgn="ctr"/>
                      <a:r>
                        <a:rPr lang="en-US" sz="1200" u="none" strike="noStrike" dirty="0">
                          <a:effectLst/>
                        </a:rPr>
                        <a:t>Ceiling </a:t>
                      </a:r>
                      <a:endParaRPr lang="en-US" sz="1200" b="0" i="0" u="none" strike="noStrike" dirty="0">
                        <a:solidFill>
                          <a:srgbClr val="000000"/>
                        </a:solidFill>
                        <a:effectLst/>
                        <a:latin typeface="Montserrat Regular" panose="00000500000000000000" pitchFamily="2" charset="0"/>
                      </a:endParaRPr>
                    </a:p>
                  </a:txBody>
                  <a:tcPr marL="3476" marR="3476" marT="3476" marB="0" anchor="ctr"/>
                </a:tc>
                <a:tc>
                  <a:txBody>
                    <a:bodyPr/>
                    <a:lstStyle/>
                    <a:p>
                      <a:pPr algn="just" fontAlgn="ctr"/>
                      <a:r>
                        <a:rPr lang="en-US" sz="1200" u="none" strike="noStrike">
                          <a:effectLst/>
                        </a:rPr>
                        <a:t>Some of the ceilings in the villa will be fitted with water-repellent plaster ceilings. The ceilings will be painted with two layers of paint.</a:t>
                      </a:r>
                      <a:endParaRPr lang="en-US" sz="1200" b="0" i="0" u="none" strike="noStrike" dirty="0">
                        <a:solidFill>
                          <a:srgbClr val="000000"/>
                        </a:solidFill>
                        <a:effectLst/>
                        <a:latin typeface="Montserrat Regular" panose="00000500000000000000" pitchFamily="2" charset="0"/>
                      </a:endParaRPr>
                    </a:p>
                  </a:txBody>
                  <a:tcPr marL="3476" marR="3476" marT="3476" marB="0" anchor="ctr"/>
                </a:tc>
                <a:extLst>
                  <a:ext uri="{0D108BD9-81ED-4DB2-BD59-A6C34878D82A}">
                    <a16:rowId xmlns:a16="http://schemas.microsoft.com/office/drawing/2014/main" val="1227643875"/>
                  </a:ext>
                </a:extLst>
              </a:tr>
              <a:tr h="183241">
                <a:tc>
                  <a:txBody>
                    <a:bodyPr/>
                    <a:lstStyle/>
                    <a:p>
                      <a:pPr algn="ctr" fontAlgn="ctr"/>
                      <a:r>
                        <a:rPr lang="en-US" sz="1200" u="none" strike="noStrike">
                          <a:effectLst/>
                        </a:rPr>
                        <a:t> </a:t>
                      </a:r>
                      <a:endParaRPr lang="en-US" sz="1200" b="0" i="0" u="none" strike="noStrike">
                        <a:solidFill>
                          <a:srgbClr val="000000"/>
                        </a:solidFill>
                        <a:effectLst/>
                        <a:latin typeface="Montserrat Regular" panose="00000500000000000000" pitchFamily="2" charset="0"/>
                      </a:endParaRPr>
                    </a:p>
                  </a:txBody>
                  <a:tcPr marL="3476" marR="3476" marT="3476" marB="0" anchor="ctr"/>
                </a:tc>
                <a:tc>
                  <a:txBody>
                    <a:bodyPr/>
                    <a:lstStyle/>
                    <a:p>
                      <a:pPr algn="l" fontAlgn="ctr"/>
                      <a:r>
                        <a:rPr lang="en-US" sz="1200" u="none" strike="noStrike">
                          <a:effectLst/>
                        </a:rPr>
                        <a:t> </a:t>
                      </a:r>
                      <a:endParaRPr lang="en-US" sz="1200" b="0" i="0" u="none" strike="noStrike">
                        <a:solidFill>
                          <a:srgbClr val="000000"/>
                        </a:solidFill>
                        <a:effectLst/>
                        <a:latin typeface="Montserrat Regular" panose="00000500000000000000" pitchFamily="2" charset="0"/>
                      </a:endParaRPr>
                    </a:p>
                  </a:txBody>
                  <a:tcPr marL="3476" marR="3476" marT="3476" marB="0" anchor="ctr"/>
                </a:tc>
                <a:tc>
                  <a:txBody>
                    <a:bodyPr/>
                    <a:lstStyle/>
                    <a:p>
                      <a:pPr algn="just" fontAlgn="ctr"/>
                      <a:r>
                        <a:rPr lang="en-US" sz="1200" u="none" strike="noStrike" dirty="0">
                          <a:effectLst/>
                        </a:rPr>
                        <a:t> </a:t>
                      </a:r>
                      <a:endParaRPr lang="en-US" sz="1200" b="0" i="0" u="none" strike="noStrike" dirty="0">
                        <a:solidFill>
                          <a:srgbClr val="000000"/>
                        </a:solidFill>
                        <a:effectLst/>
                        <a:latin typeface="Montserrat Regular" panose="00000500000000000000" pitchFamily="2" charset="0"/>
                      </a:endParaRPr>
                    </a:p>
                  </a:txBody>
                  <a:tcPr marL="3476" marR="3476" marT="3476" marB="0" anchor="ctr"/>
                </a:tc>
                <a:extLst>
                  <a:ext uri="{0D108BD9-81ED-4DB2-BD59-A6C34878D82A}">
                    <a16:rowId xmlns:a16="http://schemas.microsoft.com/office/drawing/2014/main" val="4228356463"/>
                  </a:ext>
                </a:extLst>
              </a:tr>
              <a:tr h="363546">
                <a:tc>
                  <a:txBody>
                    <a:bodyPr/>
                    <a:lstStyle/>
                    <a:p>
                      <a:pPr algn="ctr" fontAlgn="ctr"/>
                      <a:r>
                        <a:rPr lang="en-US" sz="1200" u="none" strike="noStrike" dirty="0">
                          <a:effectLst/>
                        </a:rPr>
                        <a:t>3</a:t>
                      </a:r>
                      <a:endParaRPr lang="en-US" sz="1200" b="0" i="0" u="none" strike="noStrike" dirty="0">
                        <a:solidFill>
                          <a:srgbClr val="000000"/>
                        </a:solidFill>
                        <a:effectLst/>
                        <a:latin typeface="Montserrat Regular" panose="00000500000000000000" pitchFamily="2" charset="0"/>
                      </a:endParaRPr>
                    </a:p>
                  </a:txBody>
                  <a:tcPr marL="3476" marR="3476" marT="3476" marB="0" anchor="ctr"/>
                </a:tc>
                <a:tc>
                  <a:txBody>
                    <a:bodyPr/>
                    <a:lstStyle/>
                    <a:p>
                      <a:pPr algn="l" fontAlgn="ctr"/>
                      <a:r>
                        <a:rPr lang="en-US" sz="1200" u="none" strike="noStrike">
                          <a:effectLst/>
                        </a:rPr>
                        <a:t>Boundary wall</a:t>
                      </a:r>
                      <a:endParaRPr lang="en-US" sz="1200" b="0" i="0" u="none" strike="noStrike">
                        <a:solidFill>
                          <a:srgbClr val="000000"/>
                        </a:solidFill>
                        <a:effectLst/>
                        <a:latin typeface="Montserrat Regular" panose="00000500000000000000" pitchFamily="2" charset="0"/>
                      </a:endParaRPr>
                    </a:p>
                  </a:txBody>
                  <a:tcPr marL="3476" marR="3476" marT="3476" marB="0" anchor="ctr"/>
                </a:tc>
                <a:tc>
                  <a:txBody>
                    <a:bodyPr/>
                    <a:lstStyle/>
                    <a:p>
                      <a:pPr algn="just" fontAlgn="ctr"/>
                      <a:r>
                        <a:rPr lang="en-US" sz="1200" u="none" strike="noStrike" dirty="0">
                          <a:effectLst/>
                        </a:rPr>
                        <a:t>Boundary wall of the residence with Stones and reinforced concrete as per the technical control office.</a:t>
                      </a:r>
                      <a:endParaRPr lang="en-US" sz="1200" b="0" i="0" u="none" strike="noStrike" dirty="0">
                        <a:solidFill>
                          <a:srgbClr val="000000"/>
                        </a:solidFill>
                        <a:effectLst/>
                        <a:latin typeface="Montserrat Regular" panose="00000500000000000000" pitchFamily="2" charset="0"/>
                      </a:endParaRPr>
                    </a:p>
                  </a:txBody>
                  <a:tcPr marL="3476" marR="3476" marT="3476" marB="0" anchor="ctr"/>
                </a:tc>
                <a:extLst>
                  <a:ext uri="{0D108BD9-81ED-4DB2-BD59-A6C34878D82A}">
                    <a16:rowId xmlns:a16="http://schemas.microsoft.com/office/drawing/2014/main" val="2944952857"/>
                  </a:ext>
                </a:extLst>
              </a:tr>
              <a:tr h="183241">
                <a:tc>
                  <a:txBody>
                    <a:bodyPr/>
                    <a:lstStyle/>
                    <a:p>
                      <a:pPr algn="ctr" fontAlgn="ctr"/>
                      <a:r>
                        <a:rPr lang="en-US" sz="1200" u="none" strike="noStrike" dirty="0">
                          <a:effectLst/>
                        </a:rPr>
                        <a:t>3.1</a:t>
                      </a:r>
                      <a:endParaRPr lang="en-US" sz="1200" b="0" i="0" u="none" strike="noStrike" dirty="0">
                        <a:solidFill>
                          <a:srgbClr val="000000"/>
                        </a:solidFill>
                        <a:effectLst/>
                        <a:latin typeface="Montserrat Bold" panose="00000800000000000000" pitchFamily="2" charset="0"/>
                      </a:endParaRPr>
                    </a:p>
                  </a:txBody>
                  <a:tcPr marL="3476" marR="3476" marT="3476" marB="0" anchor="ctr"/>
                </a:tc>
                <a:tc gridSpan="2">
                  <a:txBody>
                    <a:bodyPr/>
                    <a:lstStyle/>
                    <a:p>
                      <a:pPr algn="l" fontAlgn="ctr"/>
                      <a:r>
                        <a:rPr lang="en-US" sz="1200" u="none" strike="noStrike" dirty="0">
                          <a:effectLst/>
                        </a:rPr>
                        <a:t>INTERNAL &amp; EXTERNAL WOODWORKS</a:t>
                      </a:r>
                      <a:endParaRPr lang="en-US" sz="1200" b="0" i="0" u="none" strike="noStrike" dirty="0">
                        <a:solidFill>
                          <a:srgbClr val="000000"/>
                        </a:solidFill>
                        <a:effectLst/>
                        <a:latin typeface="Montserrat Bold" panose="00000800000000000000" pitchFamily="2" charset="0"/>
                      </a:endParaRPr>
                    </a:p>
                  </a:txBody>
                  <a:tcPr marL="3476" marR="3476" marT="3476" marB="0" anchor="ctr"/>
                </a:tc>
                <a:tc hMerge="1">
                  <a:txBody>
                    <a:bodyPr/>
                    <a:lstStyle/>
                    <a:p>
                      <a:endParaRPr lang="en-US"/>
                    </a:p>
                  </a:txBody>
                  <a:tcPr/>
                </a:tc>
                <a:extLst>
                  <a:ext uri="{0D108BD9-81ED-4DB2-BD59-A6C34878D82A}">
                    <a16:rowId xmlns:a16="http://schemas.microsoft.com/office/drawing/2014/main" val="4160923753"/>
                  </a:ext>
                </a:extLst>
              </a:tr>
              <a:tr h="183241">
                <a:tc>
                  <a:txBody>
                    <a:bodyPr/>
                    <a:lstStyle/>
                    <a:p>
                      <a:pPr algn="ctr" fontAlgn="ctr"/>
                      <a:r>
                        <a:rPr lang="en-US" sz="1200" u="none" strike="noStrike" dirty="0">
                          <a:effectLst/>
                        </a:rPr>
                        <a:t>3.2</a:t>
                      </a:r>
                      <a:endParaRPr lang="en-US" sz="1200" b="0" i="0" u="none" strike="noStrike" dirty="0">
                        <a:solidFill>
                          <a:srgbClr val="000000"/>
                        </a:solidFill>
                        <a:effectLst/>
                        <a:latin typeface="Montserrat Regular" panose="00000500000000000000" pitchFamily="2" charset="0"/>
                      </a:endParaRPr>
                    </a:p>
                  </a:txBody>
                  <a:tcPr marL="3476" marR="3476" marT="3476" marB="0" anchor="ctr"/>
                </a:tc>
                <a:tc>
                  <a:txBody>
                    <a:bodyPr/>
                    <a:lstStyle/>
                    <a:p>
                      <a:pPr algn="l" fontAlgn="ctr"/>
                      <a:r>
                        <a:rPr lang="en-US" sz="1200" u="none" strike="noStrike">
                          <a:effectLst/>
                        </a:rPr>
                        <a:t>Entrance Door</a:t>
                      </a:r>
                      <a:endParaRPr lang="en-US" sz="1200" b="0" i="0" u="none" strike="noStrike">
                        <a:solidFill>
                          <a:srgbClr val="000000"/>
                        </a:solidFill>
                        <a:effectLst/>
                        <a:latin typeface="Montserrat Regular" panose="00000500000000000000" pitchFamily="2" charset="0"/>
                      </a:endParaRPr>
                    </a:p>
                  </a:txBody>
                  <a:tcPr marL="3476" marR="3476" marT="3476" marB="0" anchor="ctr"/>
                </a:tc>
                <a:tc>
                  <a:txBody>
                    <a:bodyPr/>
                    <a:lstStyle/>
                    <a:p>
                      <a:pPr algn="just" fontAlgn="ctr"/>
                      <a:r>
                        <a:rPr lang="en-US" sz="1200" u="none" strike="noStrike" dirty="0">
                          <a:effectLst/>
                        </a:rPr>
                        <a:t>Entrance door in varnished solid wood. </a:t>
                      </a:r>
                      <a:endParaRPr lang="en-US" sz="1200" b="0" i="0" u="none" strike="noStrike" dirty="0">
                        <a:solidFill>
                          <a:srgbClr val="000000"/>
                        </a:solidFill>
                        <a:effectLst/>
                        <a:latin typeface="Montserrat Regular" panose="00000500000000000000" pitchFamily="2" charset="0"/>
                      </a:endParaRPr>
                    </a:p>
                  </a:txBody>
                  <a:tcPr marL="3476" marR="3476" marT="3476" marB="0" anchor="ctr"/>
                </a:tc>
                <a:extLst>
                  <a:ext uri="{0D108BD9-81ED-4DB2-BD59-A6C34878D82A}">
                    <a16:rowId xmlns:a16="http://schemas.microsoft.com/office/drawing/2014/main" val="3584019150"/>
                  </a:ext>
                </a:extLst>
              </a:tr>
              <a:tr h="183241">
                <a:tc>
                  <a:txBody>
                    <a:bodyPr/>
                    <a:lstStyle/>
                    <a:p>
                      <a:pPr algn="ctr" fontAlgn="ctr"/>
                      <a:r>
                        <a:rPr lang="en-US" sz="1200" u="none" strike="noStrike">
                          <a:effectLst/>
                        </a:rPr>
                        <a:t> </a:t>
                      </a:r>
                      <a:endParaRPr lang="en-US" sz="1200" b="0" i="0" u="none" strike="noStrike">
                        <a:solidFill>
                          <a:srgbClr val="000000"/>
                        </a:solidFill>
                        <a:effectLst/>
                        <a:latin typeface="Montserrat Regular" panose="00000500000000000000" pitchFamily="2" charset="0"/>
                      </a:endParaRPr>
                    </a:p>
                  </a:txBody>
                  <a:tcPr marL="3476" marR="3476" marT="3476" marB="0" anchor="ctr"/>
                </a:tc>
                <a:tc>
                  <a:txBody>
                    <a:bodyPr/>
                    <a:lstStyle/>
                    <a:p>
                      <a:pPr algn="l" fontAlgn="ctr"/>
                      <a:r>
                        <a:rPr lang="en-US" sz="1200" u="none" strike="noStrike">
                          <a:effectLst/>
                        </a:rPr>
                        <a:t> </a:t>
                      </a:r>
                      <a:endParaRPr lang="en-US" sz="1200" b="0" i="0" u="none" strike="noStrike">
                        <a:solidFill>
                          <a:srgbClr val="000000"/>
                        </a:solidFill>
                        <a:effectLst/>
                        <a:latin typeface="Montserrat Regular" panose="00000500000000000000" pitchFamily="2" charset="0"/>
                      </a:endParaRPr>
                    </a:p>
                  </a:txBody>
                  <a:tcPr marL="3476" marR="3476" marT="3476" marB="0" anchor="ctr"/>
                </a:tc>
                <a:tc>
                  <a:txBody>
                    <a:bodyPr/>
                    <a:lstStyle/>
                    <a:p>
                      <a:pPr algn="just" fontAlgn="ctr"/>
                      <a:r>
                        <a:rPr lang="en-US" sz="1200" u="none" strike="noStrike" dirty="0">
                          <a:effectLst/>
                        </a:rPr>
                        <a:t> </a:t>
                      </a:r>
                      <a:endParaRPr lang="en-US" sz="1200" b="0" i="0" u="none" strike="noStrike" dirty="0">
                        <a:solidFill>
                          <a:srgbClr val="000000"/>
                        </a:solidFill>
                        <a:effectLst/>
                        <a:latin typeface="Montserrat Regular" panose="00000500000000000000" pitchFamily="2" charset="0"/>
                      </a:endParaRPr>
                    </a:p>
                  </a:txBody>
                  <a:tcPr marL="3476" marR="3476" marT="3476" marB="0" anchor="ctr"/>
                </a:tc>
                <a:extLst>
                  <a:ext uri="{0D108BD9-81ED-4DB2-BD59-A6C34878D82A}">
                    <a16:rowId xmlns:a16="http://schemas.microsoft.com/office/drawing/2014/main" val="291909027"/>
                  </a:ext>
                </a:extLst>
              </a:tr>
              <a:tr h="183241">
                <a:tc>
                  <a:txBody>
                    <a:bodyPr/>
                    <a:lstStyle/>
                    <a:p>
                      <a:pPr algn="ctr" fontAlgn="ctr"/>
                      <a:r>
                        <a:rPr lang="en-US" sz="1200" u="none" strike="noStrike" dirty="0">
                          <a:effectLst/>
                        </a:rPr>
                        <a:t>3.3</a:t>
                      </a:r>
                      <a:endParaRPr lang="en-US" sz="1200" b="0" i="0" u="none" strike="noStrike" dirty="0">
                        <a:solidFill>
                          <a:srgbClr val="000000"/>
                        </a:solidFill>
                        <a:effectLst/>
                        <a:latin typeface="Montserrat Regular" panose="00000500000000000000" pitchFamily="2" charset="0"/>
                      </a:endParaRPr>
                    </a:p>
                  </a:txBody>
                  <a:tcPr marL="3476" marR="3476" marT="3476" marB="0" anchor="ctr"/>
                </a:tc>
                <a:tc>
                  <a:txBody>
                    <a:bodyPr/>
                    <a:lstStyle/>
                    <a:p>
                      <a:pPr algn="l" fontAlgn="ctr"/>
                      <a:r>
                        <a:rPr lang="en-US" sz="1200" u="none" strike="noStrike" dirty="0">
                          <a:effectLst/>
                        </a:rPr>
                        <a:t>Internal Doors</a:t>
                      </a:r>
                      <a:endParaRPr lang="en-US" sz="1200" b="0" i="0" u="none" strike="noStrike" dirty="0">
                        <a:solidFill>
                          <a:srgbClr val="000000"/>
                        </a:solidFill>
                        <a:effectLst/>
                        <a:latin typeface="Montserrat Regular" panose="00000500000000000000" pitchFamily="2" charset="0"/>
                      </a:endParaRPr>
                    </a:p>
                  </a:txBody>
                  <a:tcPr marL="3476" marR="3476" marT="3476" marB="0" anchor="ctr"/>
                </a:tc>
                <a:tc>
                  <a:txBody>
                    <a:bodyPr/>
                    <a:lstStyle/>
                    <a:p>
                      <a:pPr algn="just" fontAlgn="ctr"/>
                      <a:r>
                        <a:rPr lang="en-US" sz="1200" u="none" strike="noStrike" dirty="0">
                          <a:effectLst/>
                        </a:rPr>
                        <a:t>Interior doors : painted </a:t>
                      </a:r>
                      <a:r>
                        <a:rPr lang="en-US" sz="1200" u="none" strike="noStrike" dirty="0" err="1">
                          <a:effectLst/>
                        </a:rPr>
                        <a:t>white,varnished</a:t>
                      </a:r>
                      <a:r>
                        <a:rPr lang="en-US" sz="1200" u="none" strike="noStrike" dirty="0">
                          <a:effectLst/>
                        </a:rPr>
                        <a:t> or natural</a:t>
                      </a:r>
                      <a:endParaRPr lang="en-US" sz="1200" b="0" i="0" u="none" strike="noStrike" dirty="0">
                        <a:solidFill>
                          <a:srgbClr val="000000"/>
                        </a:solidFill>
                        <a:effectLst/>
                        <a:latin typeface="Montserrat Regular" panose="00000500000000000000" pitchFamily="2" charset="0"/>
                      </a:endParaRPr>
                    </a:p>
                  </a:txBody>
                  <a:tcPr marL="3476" marR="3476" marT="3476" marB="0" anchor="ctr"/>
                </a:tc>
                <a:extLst>
                  <a:ext uri="{0D108BD9-81ED-4DB2-BD59-A6C34878D82A}">
                    <a16:rowId xmlns:a16="http://schemas.microsoft.com/office/drawing/2014/main" val="3106363468"/>
                  </a:ext>
                </a:extLst>
              </a:tr>
              <a:tr h="183241">
                <a:tc>
                  <a:txBody>
                    <a:bodyPr/>
                    <a:lstStyle/>
                    <a:p>
                      <a:pPr algn="ctr" fontAlgn="ctr"/>
                      <a:r>
                        <a:rPr lang="en-US" sz="1200" u="none" strike="noStrike" dirty="0">
                          <a:effectLst/>
                        </a:rPr>
                        <a:t> </a:t>
                      </a:r>
                      <a:endParaRPr lang="en-US" sz="1200" b="0" i="0" u="none" strike="noStrike" dirty="0">
                        <a:solidFill>
                          <a:srgbClr val="000000"/>
                        </a:solidFill>
                        <a:effectLst/>
                        <a:latin typeface="Montserrat Regular" panose="00000500000000000000" pitchFamily="2" charset="0"/>
                      </a:endParaRPr>
                    </a:p>
                  </a:txBody>
                  <a:tcPr marL="3476" marR="3476" marT="3476" marB="0" anchor="ctr"/>
                </a:tc>
                <a:tc>
                  <a:txBody>
                    <a:bodyPr/>
                    <a:lstStyle/>
                    <a:p>
                      <a:pPr algn="l" fontAlgn="ctr"/>
                      <a:r>
                        <a:rPr lang="en-US" sz="1200" u="none" strike="noStrike">
                          <a:effectLst/>
                        </a:rPr>
                        <a:t> </a:t>
                      </a:r>
                      <a:endParaRPr lang="en-US" sz="1200" b="0" i="0" u="none" strike="noStrike">
                        <a:solidFill>
                          <a:srgbClr val="000000"/>
                        </a:solidFill>
                        <a:effectLst/>
                        <a:latin typeface="Montserrat Regular" panose="00000500000000000000" pitchFamily="2" charset="0"/>
                      </a:endParaRPr>
                    </a:p>
                  </a:txBody>
                  <a:tcPr marL="3476" marR="3476" marT="3476" marB="0" anchor="ctr"/>
                </a:tc>
                <a:tc>
                  <a:txBody>
                    <a:bodyPr/>
                    <a:lstStyle/>
                    <a:p>
                      <a:pPr algn="just" fontAlgn="ctr"/>
                      <a:r>
                        <a:rPr lang="en-US" sz="1200" u="none" strike="noStrike" dirty="0">
                          <a:effectLst/>
                        </a:rPr>
                        <a:t> </a:t>
                      </a:r>
                      <a:endParaRPr lang="en-US" sz="1200" b="0" i="0" u="none" strike="noStrike" dirty="0">
                        <a:solidFill>
                          <a:srgbClr val="000000"/>
                        </a:solidFill>
                        <a:effectLst/>
                        <a:latin typeface="Montserrat Regular" panose="00000500000000000000" pitchFamily="2" charset="0"/>
                      </a:endParaRPr>
                    </a:p>
                  </a:txBody>
                  <a:tcPr marL="3476" marR="3476" marT="3476" marB="0" anchor="ctr"/>
                </a:tc>
                <a:extLst>
                  <a:ext uri="{0D108BD9-81ED-4DB2-BD59-A6C34878D82A}">
                    <a16:rowId xmlns:a16="http://schemas.microsoft.com/office/drawing/2014/main" val="1380184246"/>
                  </a:ext>
                </a:extLst>
              </a:tr>
              <a:tr h="363546">
                <a:tc>
                  <a:txBody>
                    <a:bodyPr/>
                    <a:lstStyle/>
                    <a:p>
                      <a:pPr algn="ctr" fontAlgn="ctr"/>
                      <a:r>
                        <a:rPr lang="en-US" sz="1200" u="none" strike="noStrike" dirty="0">
                          <a:effectLst/>
                        </a:rPr>
                        <a:t>3.4</a:t>
                      </a:r>
                      <a:endParaRPr lang="en-US" sz="1200" b="0" i="0" u="none" strike="noStrike" dirty="0">
                        <a:solidFill>
                          <a:srgbClr val="000000"/>
                        </a:solidFill>
                        <a:effectLst/>
                        <a:latin typeface="Montserrat Regular" panose="00000500000000000000" pitchFamily="2" charset="0"/>
                      </a:endParaRPr>
                    </a:p>
                  </a:txBody>
                  <a:tcPr marL="3476" marR="3476" marT="3476" marB="0" anchor="ctr"/>
                </a:tc>
                <a:tc>
                  <a:txBody>
                    <a:bodyPr/>
                    <a:lstStyle/>
                    <a:p>
                      <a:pPr algn="l" fontAlgn="ctr"/>
                      <a:r>
                        <a:rPr lang="en-US" sz="1200" u="none" strike="noStrike" dirty="0">
                          <a:effectLst/>
                        </a:rPr>
                        <a:t>External carpentry</a:t>
                      </a:r>
                      <a:endParaRPr lang="en-US" sz="1200" b="0" i="0" u="none" strike="noStrike" dirty="0">
                        <a:solidFill>
                          <a:srgbClr val="000000"/>
                        </a:solidFill>
                        <a:effectLst/>
                        <a:latin typeface="Montserrat Regular" panose="00000500000000000000" pitchFamily="2" charset="0"/>
                      </a:endParaRPr>
                    </a:p>
                  </a:txBody>
                  <a:tcPr marL="3476" marR="3476" marT="3476" marB="0" anchor="ctr"/>
                </a:tc>
                <a:tc>
                  <a:txBody>
                    <a:bodyPr/>
                    <a:lstStyle/>
                    <a:p>
                      <a:pPr algn="just" fontAlgn="ctr"/>
                      <a:r>
                        <a:rPr lang="en-US" sz="1200" u="none" strike="noStrike" dirty="0" err="1">
                          <a:effectLst/>
                        </a:rPr>
                        <a:t>Aluminium</a:t>
                      </a:r>
                      <a:r>
                        <a:rPr lang="en-US" sz="1200" u="none" strike="noStrike" dirty="0">
                          <a:effectLst/>
                        </a:rPr>
                        <a:t> windows and patio doors, lacquered and glazed in 8mm, </a:t>
                      </a:r>
                      <a:r>
                        <a:rPr lang="en-US" sz="1200" u="none" strike="noStrike" dirty="0" err="1">
                          <a:effectLst/>
                        </a:rPr>
                        <a:t>colour</a:t>
                      </a:r>
                      <a:r>
                        <a:rPr lang="en-US" sz="1200" u="none" strike="noStrike" dirty="0">
                          <a:effectLst/>
                        </a:rPr>
                        <a:t> according to architect's choice. (Desert grey)</a:t>
                      </a:r>
                      <a:endParaRPr lang="en-US" sz="1200" b="0" i="0" u="none" strike="noStrike" dirty="0">
                        <a:solidFill>
                          <a:srgbClr val="000000"/>
                        </a:solidFill>
                        <a:effectLst/>
                        <a:latin typeface="Montserrat Regular" panose="00000500000000000000" pitchFamily="2" charset="0"/>
                      </a:endParaRPr>
                    </a:p>
                  </a:txBody>
                  <a:tcPr marL="3476" marR="3476" marT="3476" marB="0" anchor="ctr"/>
                </a:tc>
                <a:extLst>
                  <a:ext uri="{0D108BD9-81ED-4DB2-BD59-A6C34878D82A}">
                    <a16:rowId xmlns:a16="http://schemas.microsoft.com/office/drawing/2014/main" val="1633636131"/>
                  </a:ext>
                </a:extLst>
              </a:tr>
              <a:tr h="183241">
                <a:tc>
                  <a:txBody>
                    <a:bodyPr/>
                    <a:lstStyle/>
                    <a:p>
                      <a:pPr algn="ctr" fontAlgn="ctr"/>
                      <a:r>
                        <a:rPr lang="en-US" sz="1200" u="none" strike="noStrike" dirty="0">
                          <a:effectLst/>
                        </a:rPr>
                        <a:t> </a:t>
                      </a:r>
                      <a:endParaRPr lang="en-US" sz="1200" b="0" i="0" u="none" strike="noStrike" dirty="0">
                        <a:solidFill>
                          <a:srgbClr val="000000"/>
                        </a:solidFill>
                        <a:effectLst/>
                        <a:latin typeface="Montserrat Regular" panose="00000500000000000000" pitchFamily="2" charset="0"/>
                      </a:endParaRPr>
                    </a:p>
                  </a:txBody>
                  <a:tcPr marL="3476" marR="3476" marT="3476" marB="0" anchor="ctr"/>
                </a:tc>
                <a:tc>
                  <a:txBody>
                    <a:bodyPr/>
                    <a:lstStyle/>
                    <a:p>
                      <a:pPr algn="l" fontAlgn="ctr"/>
                      <a:r>
                        <a:rPr lang="en-US" sz="1200" u="none" strike="noStrike">
                          <a:effectLst/>
                        </a:rPr>
                        <a:t> </a:t>
                      </a:r>
                      <a:endParaRPr lang="en-US" sz="1200" b="0" i="0" u="none" strike="noStrike">
                        <a:solidFill>
                          <a:srgbClr val="000000"/>
                        </a:solidFill>
                        <a:effectLst/>
                        <a:latin typeface="Montserrat Regular" panose="00000500000000000000" pitchFamily="2" charset="0"/>
                      </a:endParaRPr>
                    </a:p>
                  </a:txBody>
                  <a:tcPr marL="3476" marR="3476" marT="3476" marB="0" anchor="ctr"/>
                </a:tc>
                <a:tc>
                  <a:txBody>
                    <a:bodyPr/>
                    <a:lstStyle/>
                    <a:p>
                      <a:pPr algn="just" fontAlgn="ctr"/>
                      <a:r>
                        <a:rPr lang="en-US" sz="1200" u="none" strike="noStrike" dirty="0">
                          <a:effectLst/>
                        </a:rPr>
                        <a:t> </a:t>
                      </a:r>
                      <a:endParaRPr lang="en-US" sz="1200" b="0" i="0" u="none" strike="noStrike" dirty="0">
                        <a:solidFill>
                          <a:srgbClr val="000000"/>
                        </a:solidFill>
                        <a:effectLst/>
                        <a:latin typeface="Montserrat Regular" panose="00000500000000000000" pitchFamily="2" charset="0"/>
                      </a:endParaRPr>
                    </a:p>
                  </a:txBody>
                  <a:tcPr marL="3476" marR="3476" marT="3476" marB="0" anchor="ctr"/>
                </a:tc>
                <a:extLst>
                  <a:ext uri="{0D108BD9-81ED-4DB2-BD59-A6C34878D82A}">
                    <a16:rowId xmlns:a16="http://schemas.microsoft.com/office/drawing/2014/main" val="3929748906"/>
                  </a:ext>
                </a:extLst>
              </a:tr>
              <a:tr h="363546">
                <a:tc>
                  <a:txBody>
                    <a:bodyPr/>
                    <a:lstStyle/>
                    <a:p>
                      <a:pPr algn="ctr" fontAlgn="ctr"/>
                      <a:r>
                        <a:rPr lang="en-US" sz="1200" u="none" strike="noStrike" dirty="0">
                          <a:effectLst/>
                        </a:rPr>
                        <a:t>3.5</a:t>
                      </a:r>
                      <a:endParaRPr lang="en-US" sz="1200" b="0" i="1" u="none" strike="noStrike" dirty="0">
                        <a:solidFill>
                          <a:srgbClr val="000000"/>
                        </a:solidFill>
                        <a:effectLst/>
                        <a:latin typeface="Montserrat Regular" panose="00000500000000000000" pitchFamily="2" charset="0"/>
                      </a:endParaRPr>
                    </a:p>
                  </a:txBody>
                  <a:tcPr marL="3476" marR="3476" marT="3476" marB="0" anchor="ctr"/>
                </a:tc>
                <a:tc>
                  <a:txBody>
                    <a:bodyPr/>
                    <a:lstStyle/>
                    <a:p>
                      <a:pPr algn="l" fontAlgn="ctr"/>
                      <a:r>
                        <a:rPr lang="en-US" sz="1200" u="none" strike="noStrike" dirty="0">
                          <a:effectLst/>
                        </a:rPr>
                        <a:t>Car Port *</a:t>
                      </a:r>
                      <a:endParaRPr lang="en-US" sz="1200" b="0" i="1" u="none" strike="noStrike" dirty="0">
                        <a:solidFill>
                          <a:srgbClr val="000000"/>
                        </a:solidFill>
                        <a:effectLst/>
                        <a:latin typeface="Montserrat Regular" panose="00000500000000000000" pitchFamily="2" charset="0"/>
                      </a:endParaRPr>
                    </a:p>
                  </a:txBody>
                  <a:tcPr marL="3476" marR="3476" marT="3476" marB="0" anchor="ctr"/>
                </a:tc>
                <a:tc>
                  <a:txBody>
                    <a:bodyPr/>
                    <a:lstStyle/>
                    <a:p>
                      <a:pPr algn="just" fontAlgn="ctr"/>
                      <a:r>
                        <a:rPr lang="en-US" sz="1200" u="none" strike="noStrike" dirty="0">
                          <a:effectLst/>
                        </a:rPr>
                        <a:t>Car Port for two cars / Part of the carport can be closed to create a store of 10m² integrated with the main building.</a:t>
                      </a:r>
                      <a:endParaRPr lang="en-US" sz="1200" b="0" i="0" u="none" strike="noStrike" dirty="0">
                        <a:solidFill>
                          <a:srgbClr val="000000"/>
                        </a:solidFill>
                        <a:effectLst/>
                        <a:latin typeface="Montserrat Regular" panose="00000500000000000000" pitchFamily="2" charset="0"/>
                      </a:endParaRPr>
                    </a:p>
                  </a:txBody>
                  <a:tcPr marL="3476" marR="3476" marT="3476" marB="0" anchor="ctr"/>
                </a:tc>
                <a:extLst>
                  <a:ext uri="{0D108BD9-81ED-4DB2-BD59-A6C34878D82A}">
                    <a16:rowId xmlns:a16="http://schemas.microsoft.com/office/drawing/2014/main" val="748691670"/>
                  </a:ext>
                </a:extLst>
              </a:tr>
            </a:tbl>
          </a:graphicData>
        </a:graphic>
      </p:graphicFrame>
    </p:spTree>
    <p:extLst>
      <p:ext uri="{BB962C8B-B14F-4D97-AF65-F5344CB8AC3E}">
        <p14:creationId xmlns:p14="http://schemas.microsoft.com/office/powerpoint/2010/main" val="9919508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B4CD3-8C83-56C8-A6B0-46DAE7106015}"/>
              </a:ext>
            </a:extLst>
          </p:cNvPr>
          <p:cNvSpPr>
            <a:spLocks noGrp="1"/>
          </p:cNvSpPr>
          <p:nvPr>
            <p:ph type="title"/>
          </p:nvPr>
        </p:nvSpPr>
        <p:spPr>
          <a:xfrm>
            <a:off x="838200" y="152475"/>
            <a:ext cx="10515600" cy="698130"/>
          </a:xfrm>
        </p:spPr>
        <p:txBody>
          <a:bodyPr>
            <a:normAutofit/>
          </a:bodyPr>
          <a:lstStyle/>
          <a:p>
            <a:pPr algn="ctr"/>
            <a:r>
              <a:rPr lang="en-US" sz="4000" dirty="0">
                <a:latin typeface="Cambria" panose="02040503050406030204" pitchFamily="18" charset="0"/>
                <a:ea typeface="Cambria" panose="02040503050406030204" pitchFamily="18" charset="0"/>
              </a:rPr>
              <a:t>3D Illustration</a:t>
            </a:r>
          </a:p>
        </p:txBody>
      </p:sp>
      <p:pic>
        <p:nvPicPr>
          <p:cNvPr id="6" name="Picture 5" descr="A picture containing grass, sky, outdoor, field">
            <a:extLst>
              <a:ext uri="{FF2B5EF4-FFF2-40B4-BE49-F238E27FC236}">
                <a16:creationId xmlns:a16="http://schemas.microsoft.com/office/drawing/2014/main" id="{08858FDD-0B44-BD27-A33A-5E9D6F0D1C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2114" y="693439"/>
            <a:ext cx="9907772" cy="6012086"/>
          </a:xfrm>
          <a:prstGeom prst="rect">
            <a:avLst/>
          </a:prstGeom>
        </p:spPr>
      </p:pic>
    </p:spTree>
    <p:extLst>
      <p:ext uri="{BB962C8B-B14F-4D97-AF65-F5344CB8AC3E}">
        <p14:creationId xmlns:p14="http://schemas.microsoft.com/office/powerpoint/2010/main" val="16698642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27724-C93C-4F2D-BC16-C90AAEABB01D}"/>
              </a:ext>
            </a:extLst>
          </p:cNvPr>
          <p:cNvSpPr>
            <a:spLocks noGrp="1"/>
          </p:cNvSpPr>
          <p:nvPr>
            <p:ph type="title"/>
          </p:nvPr>
        </p:nvSpPr>
        <p:spPr>
          <a:xfrm>
            <a:off x="137249" y="-139921"/>
            <a:ext cx="10515600" cy="740661"/>
          </a:xfrm>
        </p:spPr>
        <p:txBody>
          <a:bodyPr>
            <a:normAutofit/>
          </a:bodyPr>
          <a:lstStyle/>
          <a:p>
            <a:r>
              <a:rPr lang="en-US" sz="2800" b="1" i="1" u="sng" dirty="0">
                <a:latin typeface="Gabriola" panose="04040605051002020D02" pitchFamily="82" charset="0"/>
              </a:rPr>
              <a:t>Technical Specifications</a:t>
            </a:r>
          </a:p>
        </p:txBody>
      </p:sp>
      <p:graphicFrame>
        <p:nvGraphicFramePr>
          <p:cNvPr id="5" name="Content Placeholder 4">
            <a:extLst>
              <a:ext uri="{FF2B5EF4-FFF2-40B4-BE49-F238E27FC236}">
                <a16:creationId xmlns:a16="http://schemas.microsoft.com/office/drawing/2014/main" id="{C11210CF-16FB-C53B-7460-E57B77D8F2C8}"/>
              </a:ext>
            </a:extLst>
          </p:cNvPr>
          <p:cNvGraphicFramePr>
            <a:graphicFrameLocks noGrp="1"/>
          </p:cNvGraphicFramePr>
          <p:nvPr>
            <p:ph idx="1"/>
            <p:extLst>
              <p:ext uri="{D42A27DB-BD31-4B8C-83A1-F6EECF244321}">
                <p14:modId xmlns:p14="http://schemas.microsoft.com/office/powerpoint/2010/main" val="3662494230"/>
              </p:ext>
            </p:extLst>
          </p:nvPr>
        </p:nvGraphicFramePr>
        <p:xfrm>
          <a:off x="443555" y="490740"/>
          <a:ext cx="11304889" cy="6181634"/>
        </p:xfrm>
        <a:graphic>
          <a:graphicData uri="http://schemas.openxmlformats.org/drawingml/2006/table">
            <a:tbl>
              <a:tblPr>
                <a:tableStyleId>{5C22544A-7EE6-4342-B048-85BDC9FD1C3A}</a:tableStyleId>
              </a:tblPr>
              <a:tblGrid>
                <a:gridCol w="304508">
                  <a:extLst>
                    <a:ext uri="{9D8B030D-6E8A-4147-A177-3AD203B41FA5}">
                      <a16:colId xmlns:a16="http://schemas.microsoft.com/office/drawing/2014/main" val="1899295441"/>
                    </a:ext>
                  </a:extLst>
                </a:gridCol>
                <a:gridCol w="3240844">
                  <a:extLst>
                    <a:ext uri="{9D8B030D-6E8A-4147-A177-3AD203B41FA5}">
                      <a16:colId xmlns:a16="http://schemas.microsoft.com/office/drawing/2014/main" val="2017301640"/>
                    </a:ext>
                  </a:extLst>
                </a:gridCol>
                <a:gridCol w="7759537">
                  <a:extLst>
                    <a:ext uri="{9D8B030D-6E8A-4147-A177-3AD203B41FA5}">
                      <a16:colId xmlns:a16="http://schemas.microsoft.com/office/drawing/2014/main" val="2537939207"/>
                    </a:ext>
                  </a:extLst>
                </a:gridCol>
              </a:tblGrid>
              <a:tr h="525251">
                <a:tc>
                  <a:txBody>
                    <a:bodyPr/>
                    <a:lstStyle/>
                    <a:p>
                      <a:pPr algn="ctr" fontAlgn="ctr"/>
                      <a:r>
                        <a:rPr lang="en-US" sz="1400" u="none" strike="noStrike" dirty="0">
                          <a:effectLst/>
                        </a:rPr>
                        <a:t>4</a:t>
                      </a:r>
                      <a:endParaRPr lang="en-US" sz="1400" b="0" i="0" u="none" strike="noStrike" dirty="0">
                        <a:solidFill>
                          <a:srgbClr val="000000"/>
                        </a:solidFill>
                        <a:effectLst/>
                        <a:latin typeface="Montserrat Regular" panose="00000500000000000000" pitchFamily="2" charset="0"/>
                      </a:endParaRPr>
                    </a:p>
                  </a:txBody>
                  <a:tcPr marL="3917" marR="3917" marT="3917" marB="0" anchor="ctr"/>
                </a:tc>
                <a:tc>
                  <a:txBody>
                    <a:bodyPr/>
                    <a:lstStyle/>
                    <a:p>
                      <a:pPr algn="l" fontAlgn="ctr"/>
                      <a:r>
                        <a:rPr lang="en-US" sz="1400" u="none" strike="noStrike" dirty="0">
                          <a:effectLst/>
                        </a:rPr>
                        <a:t>Kiosk or Studio* / Lab preparation</a:t>
                      </a:r>
                      <a:endParaRPr lang="en-US" sz="1400" b="0" i="0" u="none" strike="noStrike" dirty="0">
                        <a:solidFill>
                          <a:srgbClr val="000000"/>
                        </a:solidFill>
                        <a:effectLst/>
                        <a:latin typeface="Montserrat Regular" panose="00000500000000000000" pitchFamily="2" charset="0"/>
                      </a:endParaRPr>
                    </a:p>
                  </a:txBody>
                  <a:tcPr marL="3917" marR="3917" marT="3917" marB="0" anchor="ctr"/>
                </a:tc>
                <a:tc>
                  <a:txBody>
                    <a:bodyPr/>
                    <a:lstStyle/>
                    <a:p>
                      <a:pPr algn="just" fontAlgn="ctr"/>
                      <a:r>
                        <a:rPr lang="en-US" sz="1400" u="none" strike="noStrike">
                          <a:effectLst/>
                        </a:rPr>
                        <a:t>Kiosk made of solid wood and roof thatch. / In the place of the kiosk we can prepare a platform with electrical and plumbing to set a studio.</a:t>
                      </a:r>
                      <a:endParaRPr lang="en-US" sz="1400" b="0" i="0" u="none" strike="noStrike">
                        <a:solidFill>
                          <a:srgbClr val="000000"/>
                        </a:solidFill>
                        <a:effectLst/>
                        <a:latin typeface="Montserrat Regular" panose="00000500000000000000" pitchFamily="2" charset="0"/>
                      </a:endParaRPr>
                    </a:p>
                  </a:txBody>
                  <a:tcPr marL="3917" marR="3917" marT="3917" marB="0" anchor="ctr"/>
                </a:tc>
                <a:extLst>
                  <a:ext uri="{0D108BD9-81ED-4DB2-BD59-A6C34878D82A}">
                    <a16:rowId xmlns:a16="http://schemas.microsoft.com/office/drawing/2014/main" val="1715398839"/>
                  </a:ext>
                </a:extLst>
              </a:tr>
              <a:tr h="189163">
                <a:tc>
                  <a:txBody>
                    <a:bodyPr/>
                    <a:lstStyle/>
                    <a:p>
                      <a:pPr algn="ctr" fontAlgn="ctr"/>
                      <a:r>
                        <a:rPr lang="en-US" sz="1400" u="none" strike="noStrike" dirty="0">
                          <a:effectLst/>
                        </a:rPr>
                        <a:t>4.1</a:t>
                      </a:r>
                      <a:endParaRPr lang="en-US" sz="1400" b="0" i="0" u="none" strike="noStrike" dirty="0">
                        <a:solidFill>
                          <a:srgbClr val="000000"/>
                        </a:solidFill>
                        <a:effectLst/>
                        <a:latin typeface="Montserrat Bold" panose="00000800000000000000" pitchFamily="2" charset="0"/>
                      </a:endParaRPr>
                    </a:p>
                  </a:txBody>
                  <a:tcPr marL="3917" marR="3917" marT="3917" marB="0" anchor="ctr"/>
                </a:tc>
                <a:tc gridSpan="2">
                  <a:txBody>
                    <a:bodyPr/>
                    <a:lstStyle/>
                    <a:p>
                      <a:pPr algn="l" fontAlgn="ctr"/>
                      <a:r>
                        <a:rPr lang="en-US" sz="1400" u="none" strike="noStrike" dirty="0">
                          <a:effectLst/>
                        </a:rPr>
                        <a:t>Roof</a:t>
                      </a:r>
                      <a:endParaRPr lang="en-US" sz="1400" b="0" i="0" u="none" strike="noStrike" dirty="0">
                        <a:solidFill>
                          <a:srgbClr val="000000"/>
                        </a:solidFill>
                        <a:effectLst/>
                        <a:latin typeface="Montserrat Bold" panose="00000800000000000000" pitchFamily="2" charset="0"/>
                      </a:endParaRPr>
                    </a:p>
                  </a:txBody>
                  <a:tcPr marL="3917" marR="3917" marT="3917" marB="0" anchor="ctr"/>
                </a:tc>
                <a:tc hMerge="1">
                  <a:txBody>
                    <a:bodyPr/>
                    <a:lstStyle/>
                    <a:p>
                      <a:endParaRPr lang="en-US"/>
                    </a:p>
                  </a:txBody>
                  <a:tcPr/>
                </a:tc>
                <a:extLst>
                  <a:ext uri="{0D108BD9-81ED-4DB2-BD59-A6C34878D82A}">
                    <a16:rowId xmlns:a16="http://schemas.microsoft.com/office/drawing/2014/main" val="4040230742"/>
                  </a:ext>
                </a:extLst>
              </a:tr>
              <a:tr h="399191">
                <a:tc>
                  <a:txBody>
                    <a:bodyPr/>
                    <a:lstStyle/>
                    <a:p>
                      <a:pPr algn="ctr" fontAlgn="ctr"/>
                      <a:r>
                        <a:rPr lang="en-US" sz="1400" u="none" strike="noStrike" dirty="0">
                          <a:effectLst/>
                        </a:rPr>
                        <a:t>4.2</a:t>
                      </a:r>
                      <a:endParaRPr lang="en-US" sz="1400" b="0" i="0" u="none" strike="noStrike" dirty="0">
                        <a:solidFill>
                          <a:srgbClr val="000000"/>
                        </a:solidFill>
                        <a:effectLst/>
                        <a:latin typeface="Montserrat Regular" panose="00000500000000000000" pitchFamily="2" charset="0"/>
                      </a:endParaRPr>
                    </a:p>
                  </a:txBody>
                  <a:tcPr marL="3917" marR="3917" marT="3917" marB="0" anchor="ctr"/>
                </a:tc>
                <a:tc>
                  <a:txBody>
                    <a:bodyPr/>
                    <a:lstStyle/>
                    <a:p>
                      <a:pPr algn="l" fontAlgn="ctr"/>
                      <a:r>
                        <a:rPr lang="en-US" sz="1400" u="none" strike="noStrike" dirty="0">
                          <a:effectLst/>
                        </a:rPr>
                        <a:t>Structure</a:t>
                      </a:r>
                      <a:endParaRPr lang="en-US" sz="1400" b="0" i="0" u="none" strike="noStrike" dirty="0">
                        <a:solidFill>
                          <a:srgbClr val="000000"/>
                        </a:solidFill>
                        <a:effectLst/>
                        <a:latin typeface="Montserrat Regular" panose="00000500000000000000" pitchFamily="2" charset="0"/>
                      </a:endParaRPr>
                    </a:p>
                  </a:txBody>
                  <a:tcPr marL="3917" marR="3917" marT="3917" marB="0" anchor="ctr"/>
                </a:tc>
                <a:tc>
                  <a:txBody>
                    <a:bodyPr/>
                    <a:lstStyle/>
                    <a:p>
                      <a:pPr algn="just" fontAlgn="ctr"/>
                      <a:r>
                        <a:rPr lang="en-US" sz="1400" u="none" strike="noStrike" dirty="0">
                          <a:effectLst/>
                        </a:rPr>
                        <a:t>Flat roof in reinforced concrete according to the standards calculated by the BET Structure and checked by the technical control office.</a:t>
                      </a:r>
                      <a:endParaRPr lang="en-US" sz="1400" b="0" i="0" u="none" strike="noStrike" dirty="0">
                        <a:solidFill>
                          <a:srgbClr val="000000"/>
                        </a:solidFill>
                        <a:effectLst/>
                        <a:latin typeface="Montserrat Regular" panose="00000500000000000000" pitchFamily="2" charset="0"/>
                      </a:endParaRPr>
                    </a:p>
                  </a:txBody>
                  <a:tcPr marL="3917" marR="3917" marT="3917" marB="0" anchor="ctr"/>
                </a:tc>
                <a:extLst>
                  <a:ext uri="{0D108BD9-81ED-4DB2-BD59-A6C34878D82A}">
                    <a16:rowId xmlns:a16="http://schemas.microsoft.com/office/drawing/2014/main" val="4215730053"/>
                  </a:ext>
                </a:extLst>
              </a:tr>
              <a:tr h="189163">
                <a:tc>
                  <a:txBody>
                    <a:bodyPr/>
                    <a:lstStyle/>
                    <a:p>
                      <a:pPr algn="ctr" fontAlgn="ctr"/>
                      <a:r>
                        <a:rPr lang="en-US" sz="1400" u="none" strike="noStrike" dirty="0">
                          <a:effectLst/>
                        </a:rPr>
                        <a:t> </a:t>
                      </a:r>
                      <a:endParaRPr lang="en-US" sz="1400" b="0" i="0" u="none" strike="noStrike" dirty="0">
                        <a:solidFill>
                          <a:srgbClr val="000000"/>
                        </a:solidFill>
                        <a:effectLst/>
                        <a:latin typeface="Montserrat Regular" panose="00000500000000000000" pitchFamily="2" charset="0"/>
                      </a:endParaRPr>
                    </a:p>
                  </a:txBody>
                  <a:tcPr marL="3917" marR="3917" marT="3917" marB="0" anchor="ctr"/>
                </a:tc>
                <a:tc>
                  <a:txBody>
                    <a:bodyPr/>
                    <a:lstStyle/>
                    <a:p>
                      <a:pPr algn="l" fontAlgn="ctr"/>
                      <a:r>
                        <a:rPr lang="en-US" sz="1400" u="none" strike="noStrike">
                          <a:effectLst/>
                        </a:rPr>
                        <a:t> </a:t>
                      </a:r>
                      <a:endParaRPr lang="en-US" sz="1400" b="0" i="0" u="none" strike="noStrike">
                        <a:solidFill>
                          <a:srgbClr val="000000"/>
                        </a:solidFill>
                        <a:effectLst/>
                        <a:latin typeface="Montserrat Regular" panose="00000500000000000000" pitchFamily="2" charset="0"/>
                      </a:endParaRPr>
                    </a:p>
                  </a:txBody>
                  <a:tcPr marL="3917" marR="3917" marT="3917" marB="0" anchor="ctr"/>
                </a:tc>
                <a:tc>
                  <a:txBody>
                    <a:bodyPr/>
                    <a:lstStyle/>
                    <a:p>
                      <a:pPr algn="just" fontAlgn="ctr"/>
                      <a:r>
                        <a:rPr lang="en-US" sz="1400" u="none" strike="noStrike">
                          <a:effectLst/>
                        </a:rPr>
                        <a:t> </a:t>
                      </a:r>
                      <a:endParaRPr lang="en-US" sz="1400" b="0" i="0" u="none" strike="noStrike">
                        <a:solidFill>
                          <a:srgbClr val="000000"/>
                        </a:solidFill>
                        <a:effectLst/>
                        <a:latin typeface="Montserrat Regular" panose="00000500000000000000" pitchFamily="2" charset="0"/>
                      </a:endParaRPr>
                    </a:p>
                  </a:txBody>
                  <a:tcPr marL="3917" marR="3917" marT="3917" marB="0" anchor="ctr"/>
                </a:tc>
                <a:extLst>
                  <a:ext uri="{0D108BD9-81ED-4DB2-BD59-A6C34878D82A}">
                    <a16:rowId xmlns:a16="http://schemas.microsoft.com/office/drawing/2014/main" val="1455242726"/>
                  </a:ext>
                </a:extLst>
              </a:tr>
              <a:tr h="399191">
                <a:tc>
                  <a:txBody>
                    <a:bodyPr/>
                    <a:lstStyle/>
                    <a:p>
                      <a:pPr algn="ctr" fontAlgn="ctr"/>
                      <a:r>
                        <a:rPr lang="en-US" sz="1400" u="none" strike="noStrike" dirty="0">
                          <a:effectLst/>
                        </a:rPr>
                        <a:t>4.3</a:t>
                      </a:r>
                      <a:endParaRPr lang="en-US" sz="1400" b="0" i="0" u="none" strike="noStrike" dirty="0">
                        <a:solidFill>
                          <a:srgbClr val="000000"/>
                        </a:solidFill>
                        <a:effectLst/>
                        <a:latin typeface="Montserrat Regular" panose="00000500000000000000" pitchFamily="2" charset="0"/>
                      </a:endParaRPr>
                    </a:p>
                  </a:txBody>
                  <a:tcPr marL="3917" marR="3917" marT="3917" marB="0" anchor="ctr"/>
                </a:tc>
                <a:tc>
                  <a:txBody>
                    <a:bodyPr/>
                    <a:lstStyle/>
                    <a:p>
                      <a:pPr algn="l" fontAlgn="ctr"/>
                      <a:r>
                        <a:rPr lang="en-US" sz="1400" u="none" strike="noStrike" dirty="0">
                          <a:effectLst/>
                        </a:rPr>
                        <a:t>Sealing</a:t>
                      </a:r>
                      <a:endParaRPr lang="en-US" sz="1400" b="0" i="0" u="none" strike="noStrike" dirty="0">
                        <a:solidFill>
                          <a:srgbClr val="000000"/>
                        </a:solidFill>
                        <a:effectLst/>
                        <a:latin typeface="Montserrat Regular" panose="00000500000000000000" pitchFamily="2" charset="0"/>
                      </a:endParaRPr>
                    </a:p>
                  </a:txBody>
                  <a:tcPr marL="3917" marR="3917" marT="3917" marB="0" anchor="ctr"/>
                </a:tc>
                <a:tc>
                  <a:txBody>
                    <a:bodyPr/>
                    <a:lstStyle/>
                    <a:p>
                      <a:pPr algn="l" fontAlgn="t"/>
                      <a:r>
                        <a:rPr lang="en-US" sz="1400" u="none" strike="noStrike" dirty="0">
                          <a:effectLst/>
                        </a:rPr>
                        <a:t>The roof will be waterproofed with an elastomeric membrane composed of superimposed layers fused with a flashlight.</a:t>
                      </a:r>
                      <a:endParaRPr lang="en-US" sz="1400" b="0" i="0" u="none" strike="noStrike" dirty="0">
                        <a:solidFill>
                          <a:srgbClr val="000000"/>
                        </a:solidFill>
                        <a:effectLst/>
                        <a:latin typeface="Rubik"/>
                      </a:endParaRPr>
                    </a:p>
                  </a:txBody>
                  <a:tcPr marL="3917" marR="3917" marT="3917" marB="0"/>
                </a:tc>
                <a:extLst>
                  <a:ext uri="{0D108BD9-81ED-4DB2-BD59-A6C34878D82A}">
                    <a16:rowId xmlns:a16="http://schemas.microsoft.com/office/drawing/2014/main" val="1694379882"/>
                  </a:ext>
                </a:extLst>
              </a:tr>
              <a:tr h="190140">
                <a:tc>
                  <a:txBody>
                    <a:bodyPr/>
                    <a:lstStyle/>
                    <a:p>
                      <a:pPr algn="ctr" fontAlgn="ctr"/>
                      <a:r>
                        <a:rPr lang="en-US" sz="1400" u="none" strike="noStrike" dirty="0">
                          <a:effectLst/>
                        </a:rPr>
                        <a:t> </a:t>
                      </a:r>
                      <a:endParaRPr lang="en-US" sz="1400" b="0" i="0" u="none" strike="noStrike" dirty="0">
                        <a:solidFill>
                          <a:srgbClr val="000000"/>
                        </a:solidFill>
                        <a:effectLst/>
                        <a:latin typeface="Montserrat Regular" panose="00000500000000000000" pitchFamily="2" charset="0"/>
                      </a:endParaRPr>
                    </a:p>
                  </a:txBody>
                  <a:tcPr marL="3917" marR="3917" marT="3917" marB="0" anchor="ctr"/>
                </a:tc>
                <a:tc>
                  <a:txBody>
                    <a:bodyPr/>
                    <a:lstStyle/>
                    <a:p>
                      <a:pPr algn="l" fontAlgn="ctr"/>
                      <a:r>
                        <a:rPr lang="en-US" sz="1400" u="none" strike="noStrike">
                          <a:effectLst/>
                        </a:rPr>
                        <a:t> </a:t>
                      </a:r>
                      <a:endParaRPr lang="en-US" sz="1400" b="0" i="0" u="none" strike="noStrike">
                        <a:solidFill>
                          <a:srgbClr val="000000"/>
                        </a:solidFill>
                        <a:effectLst/>
                        <a:latin typeface="Montserrat Regular" panose="00000500000000000000" pitchFamily="2" charset="0"/>
                      </a:endParaRPr>
                    </a:p>
                  </a:txBody>
                  <a:tcPr marL="3917" marR="3917" marT="3917" marB="0" anchor="ctr"/>
                </a:tc>
                <a:tc>
                  <a:txBody>
                    <a:bodyPr/>
                    <a:lstStyle/>
                    <a:p>
                      <a:pPr algn="just" fontAlgn="ctr"/>
                      <a:r>
                        <a:rPr lang="en-US" sz="1400" u="none" strike="noStrike">
                          <a:effectLst/>
                        </a:rPr>
                        <a:t> </a:t>
                      </a:r>
                      <a:endParaRPr lang="en-US" sz="1400" b="0" i="0" u="none" strike="noStrike">
                        <a:solidFill>
                          <a:srgbClr val="000000"/>
                        </a:solidFill>
                        <a:effectLst/>
                        <a:latin typeface="Montserrat Regular" panose="00000500000000000000" pitchFamily="2" charset="0"/>
                      </a:endParaRPr>
                    </a:p>
                  </a:txBody>
                  <a:tcPr marL="3917" marR="3917" marT="3917" marB="0" anchor="ctr"/>
                </a:tc>
                <a:extLst>
                  <a:ext uri="{0D108BD9-81ED-4DB2-BD59-A6C34878D82A}">
                    <a16:rowId xmlns:a16="http://schemas.microsoft.com/office/drawing/2014/main" val="1295714828"/>
                  </a:ext>
                </a:extLst>
              </a:tr>
              <a:tr h="399191">
                <a:tc>
                  <a:txBody>
                    <a:bodyPr/>
                    <a:lstStyle/>
                    <a:p>
                      <a:pPr algn="ctr" fontAlgn="ctr"/>
                      <a:r>
                        <a:rPr lang="en-US" sz="1400" u="none" strike="noStrike" dirty="0">
                          <a:effectLst/>
                        </a:rPr>
                        <a:t>4.4</a:t>
                      </a:r>
                      <a:endParaRPr lang="en-US" sz="1400" b="0" i="0" u="none" strike="noStrike" dirty="0">
                        <a:solidFill>
                          <a:srgbClr val="000000"/>
                        </a:solidFill>
                        <a:effectLst/>
                        <a:latin typeface="Montserrat Regular" panose="00000500000000000000" pitchFamily="2" charset="0"/>
                      </a:endParaRPr>
                    </a:p>
                  </a:txBody>
                  <a:tcPr marL="3917" marR="3917" marT="3917" marB="0" anchor="ctr"/>
                </a:tc>
                <a:tc>
                  <a:txBody>
                    <a:bodyPr/>
                    <a:lstStyle/>
                    <a:p>
                      <a:pPr algn="l" fontAlgn="ctr"/>
                      <a:r>
                        <a:rPr lang="en-US" sz="1200" u="none" strike="noStrike" dirty="0">
                          <a:effectLst/>
                        </a:rPr>
                        <a:t>Roof Tops</a:t>
                      </a:r>
                      <a:endParaRPr lang="en-US" sz="1200" b="0" i="0" u="none" strike="noStrike" dirty="0">
                        <a:solidFill>
                          <a:srgbClr val="1B1E25"/>
                        </a:solidFill>
                        <a:effectLst/>
                        <a:latin typeface="Segoe UI" panose="020B0502040204020203" pitchFamily="34" charset="0"/>
                      </a:endParaRPr>
                    </a:p>
                  </a:txBody>
                  <a:tcPr marL="47008" marR="3917" marT="3917" marB="0" anchor="ctr"/>
                </a:tc>
                <a:tc>
                  <a:txBody>
                    <a:bodyPr/>
                    <a:lstStyle/>
                    <a:p>
                      <a:pPr algn="just" fontAlgn="ctr"/>
                      <a:r>
                        <a:rPr lang="en-US" sz="1400" u="none" strike="noStrike" dirty="0">
                          <a:effectLst/>
                        </a:rPr>
                        <a:t>Slates roof. Roof designed and built to withstand cyclonic winds.</a:t>
                      </a:r>
                      <a:endParaRPr lang="en-US" sz="1400" b="0" i="0" u="none" strike="noStrike" dirty="0">
                        <a:solidFill>
                          <a:srgbClr val="000000"/>
                        </a:solidFill>
                        <a:effectLst/>
                        <a:latin typeface="Montserrat Regular" panose="00000500000000000000" pitchFamily="2" charset="0"/>
                      </a:endParaRPr>
                    </a:p>
                  </a:txBody>
                  <a:tcPr marL="3917" marR="3917" marT="3917" marB="0" anchor="ctr"/>
                </a:tc>
                <a:extLst>
                  <a:ext uri="{0D108BD9-81ED-4DB2-BD59-A6C34878D82A}">
                    <a16:rowId xmlns:a16="http://schemas.microsoft.com/office/drawing/2014/main" val="2226963605"/>
                  </a:ext>
                </a:extLst>
              </a:tr>
              <a:tr h="190140">
                <a:tc>
                  <a:txBody>
                    <a:bodyPr/>
                    <a:lstStyle/>
                    <a:p>
                      <a:pPr algn="ctr" fontAlgn="ctr"/>
                      <a:r>
                        <a:rPr lang="en-US" sz="1400" u="none" strike="noStrike">
                          <a:effectLst/>
                        </a:rPr>
                        <a:t> </a:t>
                      </a:r>
                      <a:endParaRPr lang="en-US" sz="1400" b="0" i="0" u="none" strike="noStrike">
                        <a:solidFill>
                          <a:srgbClr val="000000"/>
                        </a:solidFill>
                        <a:effectLst/>
                        <a:latin typeface="Montserrat Regular" panose="00000500000000000000" pitchFamily="2" charset="0"/>
                      </a:endParaRPr>
                    </a:p>
                  </a:txBody>
                  <a:tcPr marL="3917" marR="3917" marT="3917" marB="0" anchor="ctr"/>
                </a:tc>
                <a:tc>
                  <a:txBody>
                    <a:bodyPr/>
                    <a:lstStyle/>
                    <a:p>
                      <a:pPr algn="l" fontAlgn="ctr"/>
                      <a:r>
                        <a:rPr lang="en-US" sz="1400" u="none" strike="noStrike">
                          <a:effectLst/>
                        </a:rPr>
                        <a:t> </a:t>
                      </a:r>
                      <a:endParaRPr lang="en-US" sz="1400" b="0" i="0" u="none" strike="noStrike">
                        <a:solidFill>
                          <a:srgbClr val="000000"/>
                        </a:solidFill>
                        <a:effectLst/>
                        <a:latin typeface="Montserrat Regular" panose="00000500000000000000" pitchFamily="2" charset="0"/>
                      </a:endParaRPr>
                    </a:p>
                  </a:txBody>
                  <a:tcPr marL="3917" marR="3917" marT="3917" marB="0" anchor="ctr"/>
                </a:tc>
                <a:tc>
                  <a:txBody>
                    <a:bodyPr/>
                    <a:lstStyle/>
                    <a:p>
                      <a:pPr algn="just" fontAlgn="ctr"/>
                      <a:r>
                        <a:rPr lang="en-US" sz="1400" u="none" strike="noStrike">
                          <a:effectLst/>
                        </a:rPr>
                        <a:t> </a:t>
                      </a:r>
                      <a:endParaRPr lang="en-US" sz="1400" b="0" i="0" u="none" strike="noStrike">
                        <a:solidFill>
                          <a:srgbClr val="000000"/>
                        </a:solidFill>
                        <a:effectLst/>
                        <a:latin typeface="Montserrat Regular" panose="00000500000000000000" pitchFamily="2" charset="0"/>
                      </a:endParaRPr>
                    </a:p>
                  </a:txBody>
                  <a:tcPr marL="3917" marR="3917" marT="3917" marB="0" anchor="ctr"/>
                </a:tc>
                <a:extLst>
                  <a:ext uri="{0D108BD9-81ED-4DB2-BD59-A6C34878D82A}">
                    <a16:rowId xmlns:a16="http://schemas.microsoft.com/office/drawing/2014/main" val="3237214552"/>
                  </a:ext>
                </a:extLst>
              </a:tr>
              <a:tr h="819392">
                <a:tc>
                  <a:txBody>
                    <a:bodyPr/>
                    <a:lstStyle/>
                    <a:p>
                      <a:pPr algn="ctr" fontAlgn="ctr"/>
                      <a:r>
                        <a:rPr lang="en-US" sz="1400" u="none" strike="noStrike" dirty="0">
                          <a:effectLst/>
                        </a:rPr>
                        <a:t>4.5</a:t>
                      </a:r>
                      <a:endParaRPr lang="en-US" sz="1400" b="0" i="0" u="none" strike="noStrike" dirty="0">
                        <a:solidFill>
                          <a:srgbClr val="000000"/>
                        </a:solidFill>
                        <a:effectLst/>
                        <a:latin typeface="Montserrat Regular" panose="00000500000000000000" pitchFamily="2" charset="0"/>
                      </a:endParaRPr>
                    </a:p>
                  </a:txBody>
                  <a:tcPr marL="3917" marR="3917" marT="3917" marB="0" anchor="ctr"/>
                </a:tc>
                <a:tc>
                  <a:txBody>
                    <a:bodyPr/>
                    <a:lstStyle/>
                    <a:p>
                      <a:pPr algn="l" fontAlgn="ctr"/>
                      <a:r>
                        <a:rPr lang="en-US" sz="1400" u="none" strike="noStrike" dirty="0">
                          <a:effectLst/>
                        </a:rPr>
                        <a:t>Drainage</a:t>
                      </a:r>
                      <a:endParaRPr lang="en-US" sz="1400" b="0" i="0" u="none" strike="noStrike" dirty="0">
                        <a:solidFill>
                          <a:srgbClr val="000000"/>
                        </a:solidFill>
                        <a:effectLst/>
                        <a:latin typeface="Montserrat Regular" panose="00000500000000000000" pitchFamily="2" charset="0"/>
                      </a:endParaRPr>
                    </a:p>
                  </a:txBody>
                  <a:tcPr marL="3917" marR="3917" marT="3917" marB="0" anchor="ctr"/>
                </a:tc>
                <a:tc>
                  <a:txBody>
                    <a:bodyPr/>
                    <a:lstStyle/>
                    <a:p>
                      <a:pPr algn="just" rtl="0" fontAlgn="ctr"/>
                      <a:r>
                        <a:rPr lang="en-US" sz="1400" u="none" strike="noStrike" dirty="0">
                          <a:effectLst/>
                        </a:rPr>
                        <a:t>Drainage points according to engineer study, which will be connected to a water tank for rainwater harvesting. </a:t>
                      </a:r>
                      <a:br>
                        <a:rPr lang="en-US" sz="1400" u="none" strike="noStrike" dirty="0">
                          <a:effectLst/>
                        </a:rPr>
                      </a:br>
                      <a:endParaRPr lang="en-US" sz="1400" b="0" i="0" u="none" strike="noStrike" dirty="0">
                        <a:solidFill>
                          <a:srgbClr val="000000"/>
                        </a:solidFill>
                        <a:effectLst/>
                        <a:latin typeface="Rubik"/>
                      </a:endParaRPr>
                    </a:p>
                  </a:txBody>
                  <a:tcPr marL="3917" marR="3917" marT="3917" marB="0" anchor="ctr"/>
                </a:tc>
                <a:extLst>
                  <a:ext uri="{0D108BD9-81ED-4DB2-BD59-A6C34878D82A}">
                    <a16:rowId xmlns:a16="http://schemas.microsoft.com/office/drawing/2014/main" val="4062899228"/>
                  </a:ext>
                </a:extLst>
              </a:tr>
              <a:tr h="189163">
                <a:tc>
                  <a:txBody>
                    <a:bodyPr/>
                    <a:lstStyle/>
                    <a:p>
                      <a:pPr algn="ctr" fontAlgn="ctr"/>
                      <a:r>
                        <a:rPr lang="en-US" sz="1400" u="none" strike="noStrike" dirty="0">
                          <a:effectLst/>
                        </a:rPr>
                        <a:t>5</a:t>
                      </a:r>
                      <a:endParaRPr lang="en-US" sz="1400" b="0" i="0" u="none" strike="noStrike" dirty="0">
                        <a:solidFill>
                          <a:srgbClr val="000000"/>
                        </a:solidFill>
                        <a:effectLst/>
                        <a:latin typeface="Montserrat Bold" panose="00000800000000000000" pitchFamily="2" charset="0"/>
                      </a:endParaRPr>
                    </a:p>
                  </a:txBody>
                  <a:tcPr marL="3917" marR="3917" marT="3917" marB="0" anchor="ctr"/>
                </a:tc>
                <a:tc gridSpan="2">
                  <a:txBody>
                    <a:bodyPr/>
                    <a:lstStyle/>
                    <a:p>
                      <a:pPr algn="l" fontAlgn="ctr"/>
                      <a:r>
                        <a:rPr lang="en-US" sz="1400" u="none" strike="noStrike">
                          <a:effectLst/>
                        </a:rPr>
                        <a:t>FLOORING</a:t>
                      </a:r>
                      <a:endParaRPr lang="en-US" sz="1400" b="0" i="0" u="none" strike="noStrike">
                        <a:solidFill>
                          <a:srgbClr val="000000"/>
                        </a:solidFill>
                        <a:effectLst/>
                        <a:latin typeface="Montserrat Bold" panose="00000800000000000000" pitchFamily="2" charset="0"/>
                      </a:endParaRPr>
                    </a:p>
                  </a:txBody>
                  <a:tcPr marL="3917" marR="3917" marT="3917" marB="0" anchor="ctr"/>
                </a:tc>
                <a:tc hMerge="1">
                  <a:txBody>
                    <a:bodyPr/>
                    <a:lstStyle/>
                    <a:p>
                      <a:endParaRPr lang="en-US"/>
                    </a:p>
                  </a:txBody>
                  <a:tcPr/>
                </a:tc>
                <a:extLst>
                  <a:ext uri="{0D108BD9-81ED-4DB2-BD59-A6C34878D82A}">
                    <a16:rowId xmlns:a16="http://schemas.microsoft.com/office/drawing/2014/main" val="2374055968"/>
                  </a:ext>
                </a:extLst>
              </a:tr>
              <a:tr h="609291">
                <a:tc>
                  <a:txBody>
                    <a:bodyPr/>
                    <a:lstStyle/>
                    <a:p>
                      <a:pPr algn="ctr" fontAlgn="ctr"/>
                      <a:r>
                        <a:rPr lang="en-US" sz="1400" u="none" strike="noStrike" dirty="0">
                          <a:effectLst/>
                        </a:rPr>
                        <a:t>5.1</a:t>
                      </a:r>
                      <a:endParaRPr lang="en-US" sz="1400" b="0" i="0" u="none" strike="noStrike" dirty="0">
                        <a:solidFill>
                          <a:srgbClr val="000000"/>
                        </a:solidFill>
                        <a:effectLst/>
                        <a:latin typeface="Montserrat Regular" panose="00000500000000000000" pitchFamily="2" charset="0"/>
                      </a:endParaRPr>
                    </a:p>
                  </a:txBody>
                  <a:tcPr marL="3917" marR="3917" marT="3917" marB="0" anchor="ctr"/>
                </a:tc>
                <a:tc>
                  <a:txBody>
                    <a:bodyPr/>
                    <a:lstStyle/>
                    <a:p>
                      <a:pPr algn="l" fontAlgn="ctr"/>
                      <a:r>
                        <a:rPr lang="en-US" sz="1400" u="none" strike="noStrike" dirty="0">
                          <a:effectLst/>
                        </a:rPr>
                        <a:t>Internal Flooring</a:t>
                      </a:r>
                      <a:endParaRPr lang="en-US" sz="1400" b="0" i="0" u="none" strike="noStrike" dirty="0">
                        <a:solidFill>
                          <a:srgbClr val="000000"/>
                        </a:solidFill>
                        <a:effectLst/>
                        <a:latin typeface="Montserrat Regular" panose="00000500000000000000" pitchFamily="2" charset="0"/>
                      </a:endParaRPr>
                    </a:p>
                  </a:txBody>
                  <a:tcPr marL="3917" marR="3917" marT="3917" marB="0" anchor="ctr"/>
                </a:tc>
                <a:tc>
                  <a:txBody>
                    <a:bodyPr/>
                    <a:lstStyle/>
                    <a:p>
                      <a:pPr algn="just" fontAlgn="ctr"/>
                      <a:r>
                        <a:rPr lang="en-US" sz="1400" u="none" strike="noStrike" dirty="0">
                          <a:effectLst/>
                        </a:rPr>
                        <a:t>Large format </a:t>
                      </a:r>
                      <a:r>
                        <a:rPr lang="en-US" sz="1400" u="none" strike="noStrike" dirty="0" err="1">
                          <a:effectLst/>
                        </a:rPr>
                        <a:t>coloured</a:t>
                      </a:r>
                      <a:r>
                        <a:rPr lang="en-US" sz="1400" u="none" strike="noStrike" dirty="0">
                          <a:effectLst/>
                        </a:rPr>
                        <a:t> porcelain stoneware tiles (75cm x 75cm) in living areas with tiled skirting boards. Tiled floor in wet rooms with matching skirting boards. </a:t>
                      </a:r>
                      <a:endParaRPr lang="en-US" sz="1400" b="0" i="0" u="none" strike="noStrike" dirty="0">
                        <a:solidFill>
                          <a:srgbClr val="000000"/>
                        </a:solidFill>
                        <a:effectLst/>
                        <a:latin typeface="Montserrat Regular" panose="00000500000000000000" pitchFamily="2" charset="0"/>
                      </a:endParaRPr>
                    </a:p>
                  </a:txBody>
                  <a:tcPr marL="3917" marR="3917" marT="3917" marB="0" anchor="ctr"/>
                </a:tc>
                <a:extLst>
                  <a:ext uri="{0D108BD9-81ED-4DB2-BD59-A6C34878D82A}">
                    <a16:rowId xmlns:a16="http://schemas.microsoft.com/office/drawing/2014/main" val="1357802680"/>
                  </a:ext>
                </a:extLst>
              </a:tr>
              <a:tr h="189163">
                <a:tc>
                  <a:txBody>
                    <a:bodyPr/>
                    <a:lstStyle/>
                    <a:p>
                      <a:pPr algn="ctr" fontAlgn="ctr"/>
                      <a:r>
                        <a:rPr lang="en-US" sz="1400" u="none" strike="noStrike" dirty="0">
                          <a:effectLst/>
                        </a:rPr>
                        <a:t> </a:t>
                      </a:r>
                      <a:endParaRPr lang="en-US" sz="1400" b="0" i="0" u="none" strike="noStrike" dirty="0">
                        <a:solidFill>
                          <a:srgbClr val="000000"/>
                        </a:solidFill>
                        <a:effectLst/>
                        <a:latin typeface="Montserrat Regular" panose="00000500000000000000" pitchFamily="2" charset="0"/>
                      </a:endParaRPr>
                    </a:p>
                  </a:txBody>
                  <a:tcPr marL="3917" marR="3917" marT="3917" marB="0" anchor="ctr"/>
                </a:tc>
                <a:tc>
                  <a:txBody>
                    <a:bodyPr/>
                    <a:lstStyle/>
                    <a:p>
                      <a:pPr algn="l" fontAlgn="ctr"/>
                      <a:r>
                        <a:rPr lang="en-US" sz="1400" u="none" strike="noStrike">
                          <a:effectLst/>
                        </a:rPr>
                        <a:t> </a:t>
                      </a:r>
                      <a:endParaRPr lang="en-US" sz="1400" b="0" i="0" u="none" strike="noStrike">
                        <a:solidFill>
                          <a:srgbClr val="000000"/>
                        </a:solidFill>
                        <a:effectLst/>
                        <a:latin typeface="Montserrat Regular" panose="00000500000000000000" pitchFamily="2" charset="0"/>
                      </a:endParaRPr>
                    </a:p>
                  </a:txBody>
                  <a:tcPr marL="3917" marR="3917" marT="3917" marB="0" anchor="ctr"/>
                </a:tc>
                <a:tc>
                  <a:txBody>
                    <a:bodyPr/>
                    <a:lstStyle/>
                    <a:p>
                      <a:pPr algn="just" fontAlgn="ctr"/>
                      <a:r>
                        <a:rPr lang="en-US" sz="1400" u="none" strike="noStrike">
                          <a:effectLst/>
                        </a:rPr>
                        <a:t> </a:t>
                      </a:r>
                      <a:endParaRPr lang="en-US" sz="1400" b="0" i="0" u="none" strike="noStrike">
                        <a:solidFill>
                          <a:srgbClr val="000000"/>
                        </a:solidFill>
                        <a:effectLst/>
                        <a:latin typeface="Montserrat Regular" panose="00000500000000000000" pitchFamily="2" charset="0"/>
                      </a:endParaRPr>
                    </a:p>
                  </a:txBody>
                  <a:tcPr marL="3917" marR="3917" marT="3917" marB="0" anchor="ctr"/>
                </a:tc>
                <a:extLst>
                  <a:ext uri="{0D108BD9-81ED-4DB2-BD59-A6C34878D82A}">
                    <a16:rowId xmlns:a16="http://schemas.microsoft.com/office/drawing/2014/main" val="467069285"/>
                  </a:ext>
                </a:extLst>
              </a:tr>
              <a:tr h="399191">
                <a:tc>
                  <a:txBody>
                    <a:bodyPr/>
                    <a:lstStyle/>
                    <a:p>
                      <a:pPr algn="ctr" fontAlgn="ctr"/>
                      <a:r>
                        <a:rPr lang="en-US" sz="1400" u="none" strike="noStrike" dirty="0">
                          <a:effectLst/>
                        </a:rPr>
                        <a:t>5.2</a:t>
                      </a:r>
                      <a:endParaRPr lang="en-US" sz="1400" b="0" i="0" u="none" strike="noStrike" dirty="0">
                        <a:solidFill>
                          <a:srgbClr val="000000"/>
                        </a:solidFill>
                        <a:effectLst/>
                        <a:latin typeface="Montserrat Regular" panose="00000500000000000000" pitchFamily="2" charset="0"/>
                      </a:endParaRPr>
                    </a:p>
                  </a:txBody>
                  <a:tcPr marL="3917" marR="3917" marT="3917" marB="0" anchor="ctr"/>
                </a:tc>
                <a:tc>
                  <a:txBody>
                    <a:bodyPr/>
                    <a:lstStyle/>
                    <a:p>
                      <a:pPr algn="l" fontAlgn="ctr"/>
                      <a:r>
                        <a:rPr lang="en-US" sz="1400" u="none" strike="noStrike" dirty="0">
                          <a:effectLst/>
                        </a:rPr>
                        <a:t>Outdoor Covered Terrace</a:t>
                      </a:r>
                      <a:endParaRPr lang="en-US" sz="1400" b="0" i="0" u="none" strike="noStrike" dirty="0">
                        <a:solidFill>
                          <a:srgbClr val="000000"/>
                        </a:solidFill>
                        <a:effectLst/>
                        <a:latin typeface="Montserrat Regular" panose="00000500000000000000" pitchFamily="2" charset="0"/>
                      </a:endParaRPr>
                    </a:p>
                  </a:txBody>
                  <a:tcPr marL="3917" marR="3917" marT="3917" marB="0" anchor="ctr"/>
                </a:tc>
                <a:tc>
                  <a:txBody>
                    <a:bodyPr/>
                    <a:lstStyle/>
                    <a:p>
                      <a:pPr algn="just" fontAlgn="ctr"/>
                      <a:r>
                        <a:rPr lang="en-US" sz="1400" u="none" strike="noStrike">
                          <a:effectLst/>
                        </a:rPr>
                        <a:t>Tiled floor on top of screed. Non-slip tiling of outdoor terraces, porches and verandas.</a:t>
                      </a:r>
                      <a:endParaRPr lang="en-US" sz="1400" b="0" i="0" u="none" strike="noStrike">
                        <a:solidFill>
                          <a:srgbClr val="000000"/>
                        </a:solidFill>
                        <a:effectLst/>
                        <a:latin typeface="Montserrat Regular" panose="00000500000000000000" pitchFamily="2" charset="0"/>
                      </a:endParaRPr>
                    </a:p>
                  </a:txBody>
                  <a:tcPr marL="3917" marR="3917" marT="3917" marB="0" anchor="ctr"/>
                </a:tc>
                <a:extLst>
                  <a:ext uri="{0D108BD9-81ED-4DB2-BD59-A6C34878D82A}">
                    <a16:rowId xmlns:a16="http://schemas.microsoft.com/office/drawing/2014/main" val="3271631217"/>
                  </a:ext>
                </a:extLst>
              </a:tr>
              <a:tr h="189163">
                <a:tc>
                  <a:txBody>
                    <a:bodyPr/>
                    <a:lstStyle/>
                    <a:p>
                      <a:pPr algn="ctr" fontAlgn="ctr"/>
                      <a:r>
                        <a:rPr lang="en-US" sz="1400" u="none" strike="noStrike" dirty="0">
                          <a:effectLst/>
                        </a:rPr>
                        <a:t> </a:t>
                      </a:r>
                      <a:endParaRPr lang="en-US" sz="1400" b="0" i="0" u="none" strike="noStrike" dirty="0">
                        <a:solidFill>
                          <a:srgbClr val="000000"/>
                        </a:solidFill>
                        <a:effectLst/>
                        <a:latin typeface="Montserrat Regular" panose="00000500000000000000" pitchFamily="2" charset="0"/>
                      </a:endParaRPr>
                    </a:p>
                  </a:txBody>
                  <a:tcPr marL="3917" marR="3917" marT="3917" marB="0" anchor="ctr"/>
                </a:tc>
                <a:tc>
                  <a:txBody>
                    <a:bodyPr/>
                    <a:lstStyle/>
                    <a:p>
                      <a:pPr algn="l" fontAlgn="ctr"/>
                      <a:r>
                        <a:rPr lang="en-US" sz="1400" u="none" strike="noStrike">
                          <a:effectLst/>
                        </a:rPr>
                        <a:t> </a:t>
                      </a:r>
                      <a:endParaRPr lang="en-US" sz="1400" b="0" i="0" u="none" strike="noStrike">
                        <a:solidFill>
                          <a:srgbClr val="000000"/>
                        </a:solidFill>
                        <a:effectLst/>
                        <a:latin typeface="Montserrat Regular" panose="00000500000000000000" pitchFamily="2" charset="0"/>
                      </a:endParaRPr>
                    </a:p>
                  </a:txBody>
                  <a:tcPr marL="3917" marR="3917" marT="3917" marB="0" anchor="ctr"/>
                </a:tc>
                <a:tc>
                  <a:txBody>
                    <a:bodyPr/>
                    <a:lstStyle/>
                    <a:p>
                      <a:pPr algn="just" fontAlgn="ctr"/>
                      <a:r>
                        <a:rPr lang="en-US" sz="1400" u="none" strike="noStrike">
                          <a:effectLst/>
                        </a:rPr>
                        <a:t> </a:t>
                      </a:r>
                      <a:endParaRPr lang="en-US" sz="1400" b="0" i="0" u="none" strike="noStrike">
                        <a:solidFill>
                          <a:srgbClr val="000000"/>
                        </a:solidFill>
                        <a:effectLst/>
                        <a:latin typeface="Montserrat Regular" panose="00000500000000000000" pitchFamily="2" charset="0"/>
                      </a:endParaRPr>
                    </a:p>
                  </a:txBody>
                  <a:tcPr marL="3917" marR="3917" marT="3917" marB="0" anchor="ctr"/>
                </a:tc>
                <a:extLst>
                  <a:ext uri="{0D108BD9-81ED-4DB2-BD59-A6C34878D82A}">
                    <a16:rowId xmlns:a16="http://schemas.microsoft.com/office/drawing/2014/main" val="1066954938"/>
                  </a:ext>
                </a:extLst>
              </a:tr>
              <a:tr h="399191">
                <a:tc>
                  <a:txBody>
                    <a:bodyPr/>
                    <a:lstStyle/>
                    <a:p>
                      <a:pPr algn="ctr" fontAlgn="ctr"/>
                      <a:r>
                        <a:rPr lang="en-US" sz="1400" u="none" strike="noStrike" dirty="0">
                          <a:effectLst/>
                        </a:rPr>
                        <a:t>5.3</a:t>
                      </a:r>
                      <a:endParaRPr lang="en-US" sz="1400" b="0" i="0" u="none" strike="noStrike" dirty="0">
                        <a:solidFill>
                          <a:srgbClr val="000000"/>
                        </a:solidFill>
                        <a:effectLst/>
                        <a:latin typeface="Montserrat Regular" panose="00000500000000000000" pitchFamily="2" charset="0"/>
                      </a:endParaRPr>
                    </a:p>
                  </a:txBody>
                  <a:tcPr marL="3917" marR="3917" marT="3917" marB="0" anchor="ctr"/>
                </a:tc>
                <a:tc>
                  <a:txBody>
                    <a:bodyPr/>
                    <a:lstStyle/>
                    <a:p>
                      <a:pPr algn="l" fontAlgn="ctr"/>
                      <a:r>
                        <a:rPr lang="en-US" sz="1400" u="none" strike="noStrike" dirty="0">
                          <a:effectLst/>
                        </a:rPr>
                        <a:t>Bathroom wall coverings - Shower walls</a:t>
                      </a:r>
                      <a:endParaRPr lang="en-US" sz="1400" b="0" i="0" u="none" strike="noStrike" dirty="0">
                        <a:solidFill>
                          <a:srgbClr val="000000"/>
                        </a:solidFill>
                        <a:effectLst/>
                        <a:latin typeface="Montserrat Regular" panose="00000500000000000000" pitchFamily="2" charset="0"/>
                      </a:endParaRPr>
                    </a:p>
                  </a:txBody>
                  <a:tcPr marL="3917" marR="3917" marT="3917" marB="0" anchor="ctr"/>
                </a:tc>
                <a:tc>
                  <a:txBody>
                    <a:bodyPr/>
                    <a:lstStyle/>
                    <a:p>
                      <a:pPr algn="just" fontAlgn="ctr"/>
                      <a:r>
                        <a:rPr lang="en-US" sz="1400" u="none" strike="noStrike" dirty="0">
                          <a:effectLst/>
                        </a:rPr>
                        <a:t>Tiles in shower only, size and </a:t>
                      </a:r>
                      <a:r>
                        <a:rPr lang="en-US" sz="1400" u="none" strike="noStrike" dirty="0" err="1">
                          <a:effectLst/>
                        </a:rPr>
                        <a:t>colour</a:t>
                      </a:r>
                      <a:r>
                        <a:rPr lang="en-US" sz="1400" u="none" strike="noStrike" dirty="0">
                          <a:effectLst/>
                        </a:rPr>
                        <a:t> to be chosen by the decorator. Mirror above the washbasin in the bathrooms</a:t>
                      </a:r>
                      <a:endParaRPr lang="en-US" sz="1400" b="0" i="0" u="none" strike="noStrike" dirty="0">
                        <a:solidFill>
                          <a:srgbClr val="000000"/>
                        </a:solidFill>
                        <a:effectLst/>
                        <a:latin typeface="Montserrat Regular" panose="00000500000000000000" pitchFamily="2" charset="0"/>
                      </a:endParaRPr>
                    </a:p>
                  </a:txBody>
                  <a:tcPr marL="3917" marR="3917" marT="3917" marB="0" anchor="ctr"/>
                </a:tc>
                <a:extLst>
                  <a:ext uri="{0D108BD9-81ED-4DB2-BD59-A6C34878D82A}">
                    <a16:rowId xmlns:a16="http://schemas.microsoft.com/office/drawing/2014/main" val="1020946318"/>
                  </a:ext>
                </a:extLst>
              </a:tr>
              <a:tr h="189163">
                <a:tc>
                  <a:txBody>
                    <a:bodyPr/>
                    <a:lstStyle/>
                    <a:p>
                      <a:pPr algn="ctr" fontAlgn="ctr"/>
                      <a:r>
                        <a:rPr lang="en-US" sz="1400" u="none" strike="noStrike" dirty="0">
                          <a:effectLst/>
                        </a:rPr>
                        <a:t> </a:t>
                      </a:r>
                      <a:endParaRPr lang="en-US" sz="1400" b="0" i="0" u="none" strike="noStrike" dirty="0">
                        <a:solidFill>
                          <a:srgbClr val="000000"/>
                        </a:solidFill>
                        <a:effectLst/>
                        <a:latin typeface="Montserrat Regular" panose="00000500000000000000" pitchFamily="2" charset="0"/>
                      </a:endParaRPr>
                    </a:p>
                  </a:txBody>
                  <a:tcPr marL="3917" marR="3917" marT="3917" marB="0" anchor="ctr"/>
                </a:tc>
                <a:tc>
                  <a:txBody>
                    <a:bodyPr/>
                    <a:lstStyle/>
                    <a:p>
                      <a:pPr algn="l" fontAlgn="ctr"/>
                      <a:r>
                        <a:rPr lang="en-US" sz="1400" u="none" strike="noStrike">
                          <a:effectLst/>
                        </a:rPr>
                        <a:t> </a:t>
                      </a:r>
                      <a:endParaRPr lang="en-US" sz="1400" b="0" i="0" u="none" strike="noStrike">
                        <a:solidFill>
                          <a:srgbClr val="000000"/>
                        </a:solidFill>
                        <a:effectLst/>
                        <a:latin typeface="Montserrat Regular" panose="00000500000000000000" pitchFamily="2" charset="0"/>
                      </a:endParaRPr>
                    </a:p>
                  </a:txBody>
                  <a:tcPr marL="3917" marR="3917" marT="3917" marB="0" anchor="ctr"/>
                </a:tc>
                <a:tc>
                  <a:txBody>
                    <a:bodyPr/>
                    <a:lstStyle/>
                    <a:p>
                      <a:pPr algn="just" fontAlgn="ctr"/>
                      <a:r>
                        <a:rPr lang="en-US" sz="1400" u="none" strike="noStrike">
                          <a:effectLst/>
                        </a:rPr>
                        <a:t> </a:t>
                      </a:r>
                      <a:endParaRPr lang="en-US" sz="1400" b="0" i="0" u="none" strike="noStrike">
                        <a:solidFill>
                          <a:srgbClr val="000000"/>
                        </a:solidFill>
                        <a:effectLst/>
                        <a:latin typeface="Montserrat Regular" panose="00000500000000000000" pitchFamily="2" charset="0"/>
                      </a:endParaRPr>
                    </a:p>
                  </a:txBody>
                  <a:tcPr marL="3917" marR="3917" marT="3917" marB="0" anchor="ctr"/>
                </a:tc>
                <a:extLst>
                  <a:ext uri="{0D108BD9-81ED-4DB2-BD59-A6C34878D82A}">
                    <a16:rowId xmlns:a16="http://schemas.microsoft.com/office/drawing/2014/main" val="909902586"/>
                  </a:ext>
                </a:extLst>
              </a:tr>
              <a:tr h="399191">
                <a:tc>
                  <a:txBody>
                    <a:bodyPr/>
                    <a:lstStyle/>
                    <a:p>
                      <a:pPr algn="ctr" fontAlgn="ctr"/>
                      <a:r>
                        <a:rPr lang="en-US" sz="1400" u="none" strike="noStrike" dirty="0">
                          <a:effectLst/>
                        </a:rPr>
                        <a:t>5.4</a:t>
                      </a:r>
                      <a:endParaRPr lang="en-US" sz="1400" b="0" i="0" u="none" strike="noStrike" dirty="0">
                        <a:solidFill>
                          <a:srgbClr val="000000"/>
                        </a:solidFill>
                        <a:effectLst/>
                        <a:latin typeface="Montserrat Regular" panose="00000500000000000000" pitchFamily="2" charset="0"/>
                      </a:endParaRPr>
                    </a:p>
                  </a:txBody>
                  <a:tcPr marL="3917" marR="3917" marT="3917" marB="0" anchor="ctr"/>
                </a:tc>
                <a:tc>
                  <a:txBody>
                    <a:bodyPr/>
                    <a:lstStyle/>
                    <a:p>
                      <a:pPr algn="l" fontAlgn="ctr"/>
                      <a:r>
                        <a:rPr lang="en-US" sz="1400" u="none" strike="noStrike" dirty="0">
                          <a:effectLst/>
                        </a:rPr>
                        <a:t>Kitchen</a:t>
                      </a:r>
                      <a:endParaRPr lang="en-US" sz="1400" b="0" i="0" u="none" strike="noStrike" dirty="0">
                        <a:solidFill>
                          <a:srgbClr val="000000"/>
                        </a:solidFill>
                        <a:effectLst/>
                        <a:latin typeface="Montserrat Regular" panose="00000500000000000000" pitchFamily="2" charset="0"/>
                      </a:endParaRPr>
                    </a:p>
                  </a:txBody>
                  <a:tcPr marL="3917" marR="3917" marT="3917" marB="0" anchor="ctr"/>
                </a:tc>
                <a:tc>
                  <a:txBody>
                    <a:bodyPr/>
                    <a:lstStyle/>
                    <a:p>
                      <a:pPr algn="just" fontAlgn="ctr"/>
                      <a:r>
                        <a:rPr lang="en-US" sz="1400" u="none" strike="noStrike" dirty="0">
                          <a:effectLst/>
                        </a:rPr>
                        <a:t>Quartz or granite countertop above the worktops (after installation of the elements of the fitted kitchens)</a:t>
                      </a:r>
                      <a:endParaRPr lang="en-US" sz="1400" b="0" i="0" u="none" strike="noStrike" dirty="0">
                        <a:solidFill>
                          <a:srgbClr val="000000"/>
                        </a:solidFill>
                        <a:effectLst/>
                        <a:latin typeface="Montserrat Regular" panose="00000500000000000000" pitchFamily="2" charset="0"/>
                      </a:endParaRPr>
                    </a:p>
                  </a:txBody>
                  <a:tcPr marL="3917" marR="3917" marT="3917" marB="0" anchor="ctr"/>
                </a:tc>
                <a:extLst>
                  <a:ext uri="{0D108BD9-81ED-4DB2-BD59-A6C34878D82A}">
                    <a16:rowId xmlns:a16="http://schemas.microsoft.com/office/drawing/2014/main" val="3368089441"/>
                  </a:ext>
                </a:extLst>
              </a:tr>
            </a:tbl>
          </a:graphicData>
        </a:graphic>
      </p:graphicFrame>
    </p:spTree>
    <p:extLst>
      <p:ext uri="{BB962C8B-B14F-4D97-AF65-F5344CB8AC3E}">
        <p14:creationId xmlns:p14="http://schemas.microsoft.com/office/powerpoint/2010/main" val="37885117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27724-C93C-4F2D-BC16-C90AAEABB01D}"/>
              </a:ext>
            </a:extLst>
          </p:cNvPr>
          <p:cNvSpPr>
            <a:spLocks noGrp="1"/>
          </p:cNvSpPr>
          <p:nvPr>
            <p:ph type="title"/>
          </p:nvPr>
        </p:nvSpPr>
        <p:spPr>
          <a:xfrm>
            <a:off x="125819" y="88679"/>
            <a:ext cx="10515600" cy="740661"/>
          </a:xfrm>
        </p:spPr>
        <p:txBody>
          <a:bodyPr>
            <a:normAutofit/>
          </a:bodyPr>
          <a:lstStyle/>
          <a:p>
            <a:r>
              <a:rPr lang="en-US" sz="2800" b="1" i="1" u="sng" dirty="0">
                <a:latin typeface="Gabriola" panose="04040605051002020D02" pitchFamily="82" charset="0"/>
              </a:rPr>
              <a:t>Technical Specifications</a:t>
            </a:r>
          </a:p>
        </p:txBody>
      </p:sp>
      <p:graphicFrame>
        <p:nvGraphicFramePr>
          <p:cNvPr id="5" name="Content Placeholder 4">
            <a:extLst>
              <a:ext uri="{FF2B5EF4-FFF2-40B4-BE49-F238E27FC236}">
                <a16:creationId xmlns:a16="http://schemas.microsoft.com/office/drawing/2014/main" id="{BA9A7BE4-0207-3FEA-93E5-18476DCC643F}"/>
              </a:ext>
            </a:extLst>
          </p:cNvPr>
          <p:cNvGraphicFramePr>
            <a:graphicFrameLocks noGrp="1"/>
          </p:cNvGraphicFramePr>
          <p:nvPr>
            <p:ph idx="1"/>
            <p:extLst>
              <p:ext uri="{D42A27DB-BD31-4B8C-83A1-F6EECF244321}">
                <p14:modId xmlns:p14="http://schemas.microsoft.com/office/powerpoint/2010/main" val="3463340632"/>
              </p:ext>
            </p:extLst>
          </p:nvPr>
        </p:nvGraphicFramePr>
        <p:xfrm>
          <a:off x="368357" y="716916"/>
          <a:ext cx="11187373" cy="5969651"/>
        </p:xfrm>
        <a:graphic>
          <a:graphicData uri="http://schemas.openxmlformats.org/drawingml/2006/table">
            <a:tbl>
              <a:tblPr>
                <a:tableStyleId>{5C22544A-7EE6-4342-B048-85BDC9FD1C3A}</a:tableStyleId>
              </a:tblPr>
              <a:tblGrid>
                <a:gridCol w="301343">
                  <a:extLst>
                    <a:ext uri="{9D8B030D-6E8A-4147-A177-3AD203B41FA5}">
                      <a16:colId xmlns:a16="http://schemas.microsoft.com/office/drawing/2014/main" val="2617132740"/>
                    </a:ext>
                  </a:extLst>
                </a:gridCol>
                <a:gridCol w="3207155">
                  <a:extLst>
                    <a:ext uri="{9D8B030D-6E8A-4147-A177-3AD203B41FA5}">
                      <a16:colId xmlns:a16="http://schemas.microsoft.com/office/drawing/2014/main" val="433090959"/>
                    </a:ext>
                  </a:extLst>
                </a:gridCol>
                <a:gridCol w="7678875">
                  <a:extLst>
                    <a:ext uri="{9D8B030D-6E8A-4147-A177-3AD203B41FA5}">
                      <a16:colId xmlns:a16="http://schemas.microsoft.com/office/drawing/2014/main" val="2150283968"/>
                    </a:ext>
                  </a:extLst>
                </a:gridCol>
              </a:tblGrid>
              <a:tr h="186187">
                <a:tc>
                  <a:txBody>
                    <a:bodyPr/>
                    <a:lstStyle/>
                    <a:p>
                      <a:pPr algn="ctr" fontAlgn="ctr"/>
                      <a:r>
                        <a:rPr lang="en-US" sz="1200" u="none" strike="noStrike" dirty="0">
                          <a:effectLst/>
                        </a:rPr>
                        <a:t>6</a:t>
                      </a:r>
                      <a:endParaRPr lang="en-US" sz="1200" b="0" i="0" u="none" strike="noStrike" dirty="0">
                        <a:solidFill>
                          <a:srgbClr val="000000"/>
                        </a:solidFill>
                        <a:effectLst/>
                        <a:latin typeface="Montserrat Bold" panose="00000800000000000000" pitchFamily="2" charset="0"/>
                      </a:endParaRPr>
                    </a:p>
                  </a:txBody>
                  <a:tcPr marL="3806" marR="3806" marT="3806" marB="0" anchor="ctr"/>
                </a:tc>
                <a:tc gridSpan="2">
                  <a:txBody>
                    <a:bodyPr/>
                    <a:lstStyle/>
                    <a:p>
                      <a:pPr algn="l" fontAlgn="ctr"/>
                      <a:r>
                        <a:rPr lang="en-US" sz="1200" b="0" i="0" u="none" strike="noStrike" dirty="0">
                          <a:solidFill>
                            <a:srgbClr val="000000"/>
                          </a:solidFill>
                          <a:effectLst/>
                          <a:latin typeface="Montserrat Bold" panose="00000800000000000000" pitchFamily="2" charset="0"/>
                        </a:rPr>
                        <a:t>KITCHEN</a:t>
                      </a:r>
                    </a:p>
                  </a:txBody>
                  <a:tcPr marL="3806" marR="3806" marT="3806" marB="0" anchor="ctr"/>
                </a:tc>
                <a:tc hMerge="1">
                  <a:txBody>
                    <a:bodyPr/>
                    <a:lstStyle/>
                    <a:p>
                      <a:endParaRPr lang="en-US"/>
                    </a:p>
                  </a:txBody>
                  <a:tcPr/>
                </a:tc>
                <a:extLst>
                  <a:ext uri="{0D108BD9-81ED-4DB2-BD59-A6C34878D82A}">
                    <a16:rowId xmlns:a16="http://schemas.microsoft.com/office/drawing/2014/main" val="2501471091"/>
                  </a:ext>
                </a:extLst>
              </a:tr>
              <a:tr h="599937">
                <a:tc>
                  <a:txBody>
                    <a:bodyPr/>
                    <a:lstStyle/>
                    <a:p>
                      <a:pPr algn="ctr" fontAlgn="ctr"/>
                      <a:r>
                        <a:rPr lang="en-US" sz="1200" u="none" strike="noStrike" dirty="0">
                          <a:effectLst/>
                        </a:rPr>
                        <a:t>6.1</a:t>
                      </a:r>
                      <a:endParaRPr lang="en-US" sz="1200" b="0" i="1" u="none" strike="noStrike" dirty="0">
                        <a:solidFill>
                          <a:srgbClr val="000000"/>
                        </a:solidFill>
                        <a:effectLst/>
                        <a:latin typeface="Montserrat Regular" panose="00000500000000000000" pitchFamily="2" charset="0"/>
                      </a:endParaRPr>
                    </a:p>
                  </a:txBody>
                  <a:tcPr marL="3806" marR="3806" marT="3806" marB="0" anchor="ctr"/>
                </a:tc>
                <a:tc>
                  <a:txBody>
                    <a:bodyPr/>
                    <a:lstStyle/>
                    <a:p>
                      <a:pPr algn="l" fontAlgn="ctr"/>
                      <a:r>
                        <a:rPr lang="en-US" sz="1200" u="none" strike="noStrike" dirty="0">
                          <a:effectLst/>
                        </a:rPr>
                        <a:t>Interior Equipment* - Appliances and Furniture* - Household Equipment</a:t>
                      </a:r>
                      <a:endParaRPr lang="en-US" sz="1200" b="0" i="1" u="none" strike="noStrike" dirty="0">
                        <a:solidFill>
                          <a:srgbClr val="000000"/>
                        </a:solidFill>
                        <a:effectLst/>
                        <a:latin typeface="Montserrat Regular" panose="00000500000000000000" pitchFamily="2" charset="0"/>
                      </a:endParaRPr>
                    </a:p>
                  </a:txBody>
                  <a:tcPr marL="3806" marR="3806" marT="3806" marB="0" anchor="ctr"/>
                </a:tc>
                <a:tc>
                  <a:txBody>
                    <a:bodyPr/>
                    <a:lstStyle/>
                    <a:p>
                      <a:pPr algn="just" fontAlgn="ctr"/>
                      <a:r>
                        <a:rPr lang="en-US" sz="1200" u="none" strike="noStrike">
                          <a:effectLst/>
                        </a:rPr>
                        <a:t>Kitchen equipped with a complete set of furniture and appliances composed of high and low kitchen furniture according to the decorator's layout plan validated by the client. (Technical details available)</a:t>
                      </a:r>
                      <a:endParaRPr lang="en-US" sz="1200" b="0" i="1" u="none" strike="noStrike">
                        <a:solidFill>
                          <a:srgbClr val="000000"/>
                        </a:solidFill>
                        <a:effectLst/>
                        <a:latin typeface="Montserrat Regular" panose="00000500000000000000" pitchFamily="2" charset="0"/>
                      </a:endParaRPr>
                    </a:p>
                  </a:txBody>
                  <a:tcPr marL="3806" marR="3806" marT="3806" marB="0" anchor="ctr"/>
                </a:tc>
                <a:extLst>
                  <a:ext uri="{0D108BD9-81ED-4DB2-BD59-A6C34878D82A}">
                    <a16:rowId xmlns:a16="http://schemas.microsoft.com/office/drawing/2014/main" val="2824188300"/>
                  </a:ext>
                </a:extLst>
              </a:tr>
              <a:tr h="178947">
                <a:tc>
                  <a:txBody>
                    <a:bodyPr/>
                    <a:lstStyle/>
                    <a:p>
                      <a:pPr algn="ctr" fontAlgn="ctr"/>
                      <a:r>
                        <a:rPr lang="en-US" sz="1200" u="none" strike="noStrike" dirty="0">
                          <a:effectLst/>
                        </a:rPr>
                        <a:t> </a:t>
                      </a:r>
                      <a:endParaRPr lang="en-US" sz="1200" b="0" i="0" u="none" strike="noStrike" dirty="0">
                        <a:solidFill>
                          <a:srgbClr val="000000"/>
                        </a:solidFill>
                        <a:effectLst/>
                        <a:latin typeface="Montserrat Regular" panose="00000500000000000000" pitchFamily="2" charset="0"/>
                      </a:endParaRPr>
                    </a:p>
                  </a:txBody>
                  <a:tcPr marL="3806" marR="3806" marT="3806" marB="0" anchor="ctr"/>
                </a:tc>
                <a:tc>
                  <a:txBody>
                    <a:bodyPr/>
                    <a:lstStyle/>
                    <a:p>
                      <a:pPr algn="l" fontAlgn="ctr"/>
                      <a:r>
                        <a:rPr lang="en-US" sz="1200" u="none" strike="noStrike">
                          <a:effectLst/>
                        </a:rPr>
                        <a:t> </a:t>
                      </a:r>
                      <a:endParaRPr lang="en-US" sz="1200" b="0" i="0" u="none" strike="noStrike">
                        <a:solidFill>
                          <a:srgbClr val="000000"/>
                        </a:solidFill>
                        <a:effectLst/>
                        <a:latin typeface="Montserrat Regular" panose="00000500000000000000" pitchFamily="2" charset="0"/>
                      </a:endParaRPr>
                    </a:p>
                  </a:txBody>
                  <a:tcPr marL="3806" marR="3806" marT="3806" marB="0" anchor="ctr"/>
                </a:tc>
                <a:tc>
                  <a:txBody>
                    <a:bodyPr/>
                    <a:lstStyle/>
                    <a:p>
                      <a:pPr algn="just" fontAlgn="ctr"/>
                      <a:r>
                        <a:rPr lang="en-US" sz="1200" u="none" strike="noStrike">
                          <a:effectLst/>
                        </a:rPr>
                        <a:t> </a:t>
                      </a:r>
                      <a:endParaRPr lang="en-US" sz="1200" b="0" i="0" u="none" strike="noStrike">
                        <a:solidFill>
                          <a:srgbClr val="000000"/>
                        </a:solidFill>
                        <a:effectLst/>
                        <a:latin typeface="Montserrat Regular" panose="00000500000000000000" pitchFamily="2" charset="0"/>
                      </a:endParaRPr>
                    </a:p>
                  </a:txBody>
                  <a:tcPr marL="3806" marR="3806" marT="3806" marB="0" anchor="ctr"/>
                </a:tc>
                <a:extLst>
                  <a:ext uri="{0D108BD9-81ED-4DB2-BD59-A6C34878D82A}">
                    <a16:rowId xmlns:a16="http://schemas.microsoft.com/office/drawing/2014/main" val="2288578360"/>
                  </a:ext>
                </a:extLst>
              </a:tr>
              <a:tr h="806813">
                <a:tc>
                  <a:txBody>
                    <a:bodyPr/>
                    <a:lstStyle/>
                    <a:p>
                      <a:pPr algn="ctr" fontAlgn="ctr"/>
                      <a:r>
                        <a:rPr lang="en-US" sz="1200" u="none" strike="noStrike" dirty="0">
                          <a:effectLst/>
                        </a:rPr>
                        <a:t>6.2*</a:t>
                      </a:r>
                      <a:endParaRPr lang="en-US" sz="1200" b="0" i="1" u="none" strike="noStrike" dirty="0">
                        <a:solidFill>
                          <a:srgbClr val="000000"/>
                        </a:solidFill>
                        <a:effectLst/>
                        <a:latin typeface="Montserrat Regular" panose="00000500000000000000" pitchFamily="2" charset="0"/>
                      </a:endParaRPr>
                    </a:p>
                  </a:txBody>
                  <a:tcPr marL="3806" marR="3806" marT="3806" marB="0" anchor="ctr"/>
                </a:tc>
                <a:tc>
                  <a:txBody>
                    <a:bodyPr/>
                    <a:lstStyle/>
                    <a:p>
                      <a:pPr algn="l" fontAlgn="ctr"/>
                      <a:r>
                        <a:rPr lang="en-US" sz="1200" u="none" strike="noStrike" dirty="0">
                          <a:effectLst/>
                        </a:rPr>
                        <a:t>Household Equipment - Appliances and Furniture</a:t>
                      </a:r>
                      <a:endParaRPr lang="en-US" sz="1200" b="0" i="1" u="none" strike="noStrike" dirty="0">
                        <a:solidFill>
                          <a:srgbClr val="000000"/>
                        </a:solidFill>
                        <a:effectLst/>
                        <a:latin typeface="Montserrat Regular" panose="00000500000000000000" pitchFamily="2" charset="0"/>
                      </a:endParaRPr>
                    </a:p>
                  </a:txBody>
                  <a:tcPr marL="3806" marR="3806" marT="3806" marB="0" anchor="ctr"/>
                </a:tc>
                <a:tc>
                  <a:txBody>
                    <a:bodyPr/>
                    <a:lstStyle/>
                    <a:p>
                      <a:pPr algn="just" fontAlgn="ctr"/>
                      <a:r>
                        <a:rPr lang="en-US" sz="1200" u="none" strike="noStrike">
                          <a:effectLst/>
                        </a:rPr>
                        <a:t>The equipment will include: stainless steel sink, taps, oven, hob, hood, microwave, double door fridge, dishwasher. The appliances will be Siemens or equivalent brands. Quartz or Granite worktop.</a:t>
                      </a:r>
                      <a:endParaRPr lang="en-US" sz="1200" b="0" i="1" u="none" strike="noStrike">
                        <a:solidFill>
                          <a:srgbClr val="000000"/>
                        </a:solidFill>
                        <a:effectLst/>
                        <a:latin typeface="Montserrat Regular" panose="00000500000000000000" pitchFamily="2" charset="0"/>
                      </a:endParaRPr>
                    </a:p>
                  </a:txBody>
                  <a:tcPr marL="3806" marR="3806" marT="3806" marB="0" anchor="ctr"/>
                </a:tc>
                <a:extLst>
                  <a:ext uri="{0D108BD9-81ED-4DB2-BD59-A6C34878D82A}">
                    <a16:rowId xmlns:a16="http://schemas.microsoft.com/office/drawing/2014/main" val="610290339"/>
                  </a:ext>
                </a:extLst>
              </a:tr>
              <a:tr h="178947">
                <a:tc>
                  <a:txBody>
                    <a:bodyPr/>
                    <a:lstStyle/>
                    <a:p>
                      <a:pPr algn="ctr" fontAlgn="ctr"/>
                      <a:r>
                        <a:rPr lang="en-US" sz="1200" u="none" strike="noStrike" dirty="0">
                          <a:effectLst/>
                        </a:rPr>
                        <a:t> </a:t>
                      </a:r>
                      <a:endParaRPr lang="en-US" sz="1200" b="0" i="0" u="none" strike="noStrike" dirty="0">
                        <a:solidFill>
                          <a:srgbClr val="000000"/>
                        </a:solidFill>
                        <a:effectLst/>
                        <a:latin typeface="Montserrat Regular" panose="00000500000000000000" pitchFamily="2" charset="0"/>
                      </a:endParaRPr>
                    </a:p>
                  </a:txBody>
                  <a:tcPr marL="3806" marR="3806" marT="3806" marB="0" anchor="ctr"/>
                </a:tc>
                <a:tc>
                  <a:txBody>
                    <a:bodyPr/>
                    <a:lstStyle/>
                    <a:p>
                      <a:pPr algn="l" fontAlgn="ctr"/>
                      <a:r>
                        <a:rPr lang="en-US" sz="1200" u="none" strike="noStrike">
                          <a:effectLst/>
                        </a:rPr>
                        <a:t> </a:t>
                      </a:r>
                      <a:endParaRPr lang="en-US" sz="1200" b="0" i="0" u="none" strike="noStrike">
                        <a:solidFill>
                          <a:srgbClr val="000000"/>
                        </a:solidFill>
                        <a:effectLst/>
                        <a:latin typeface="Montserrat Regular" panose="00000500000000000000" pitchFamily="2" charset="0"/>
                      </a:endParaRPr>
                    </a:p>
                  </a:txBody>
                  <a:tcPr marL="3806" marR="3806" marT="3806" marB="0" anchor="ctr"/>
                </a:tc>
                <a:tc>
                  <a:txBody>
                    <a:bodyPr/>
                    <a:lstStyle/>
                    <a:p>
                      <a:pPr algn="just" fontAlgn="ctr"/>
                      <a:r>
                        <a:rPr lang="en-US" sz="1200" u="none" strike="noStrike">
                          <a:effectLst/>
                        </a:rPr>
                        <a:t> </a:t>
                      </a:r>
                      <a:endParaRPr lang="en-US" sz="1200" b="0" i="0" u="none" strike="noStrike">
                        <a:solidFill>
                          <a:srgbClr val="000000"/>
                        </a:solidFill>
                        <a:effectLst/>
                        <a:latin typeface="Montserrat Regular" panose="00000500000000000000" pitchFamily="2" charset="0"/>
                      </a:endParaRPr>
                    </a:p>
                  </a:txBody>
                  <a:tcPr marL="3806" marR="3806" marT="3806" marB="0" anchor="ctr"/>
                </a:tc>
                <a:extLst>
                  <a:ext uri="{0D108BD9-81ED-4DB2-BD59-A6C34878D82A}">
                    <a16:rowId xmlns:a16="http://schemas.microsoft.com/office/drawing/2014/main" val="3431326383"/>
                  </a:ext>
                </a:extLst>
              </a:tr>
              <a:tr h="393062">
                <a:tc>
                  <a:txBody>
                    <a:bodyPr/>
                    <a:lstStyle/>
                    <a:p>
                      <a:pPr algn="ctr" fontAlgn="ctr"/>
                      <a:r>
                        <a:rPr lang="en-US" sz="1200" u="none" strike="noStrike" dirty="0">
                          <a:effectLst/>
                        </a:rPr>
                        <a:t>6.3*</a:t>
                      </a:r>
                      <a:endParaRPr lang="en-US" sz="1200" b="0" i="1" u="none" strike="noStrike" dirty="0">
                        <a:solidFill>
                          <a:srgbClr val="000000"/>
                        </a:solidFill>
                        <a:effectLst/>
                        <a:latin typeface="Montserrat Regular" panose="00000500000000000000" pitchFamily="2" charset="0"/>
                      </a:endParaRPr>
                    </a:p>
                  </a:txBody>
                  <a:tcPr marL="3806" marR="3806" marT="3806" marB="0" anchor="ctr"/>
                </a:tc>
                <a:tc>
                  <a:txBody>
                    <a:bodyPr/>
                    <a:lstStyle/>
                    <a:p>
                      <a:pPr algn="l" fontAlgn="ctr"/>
                      <a:r>
                        <a:rPr lang="en-US" sz="1200" u="none" strike="noStrike">
                          <a:effectLst/>
                        </a:rPr>
                        <a:t>Pantry Equipment</a:t>
                      </a:r>
                      <a:endParaRPr lang="en-US" sz="1200" b="0" i="1" u="none" strike="noStrike">
                        <a:solidFill>
                          <a:srgbClr val="000000"/>
                        </a:solidFill>
                        <a:effectLst/>
                        <a:latin typeface="Montserrat Regular" panose="00000500000000000000" pitchFamily="2" charset="0"/>
                      </a:endParaRPr>
                    </a:p>
                  </a:txBody>
                  <a:tcPr marL="3806" marR="3806" marT="3806" marB="0" anchor="ctr"/>
                </a:tc>
                <a:tc>
                  <a:txBody>
                    <a:bodyPr/>
                    <a:lstStyle/>
                    <a:p>
                      <a:pPr algn="just" fontAlgn="ctr"/>
                      <a:r>
                        <a:rPr lang="en-US" sz="1200" u="none" strike="noStrike">
                          <a:effectLst/>
                        </a:rPr>
                        <a:t>Functional storage units in contemporary design with worktop, sink and mixer tap and washing machine.</a:t>
                      </a:r>
                      <a:endParaRPr lang="en-US" sz="1200" b="0" i="1" u="none" strike="noStrike">
                        <a:solidFill>
                          <a:srgbClr val="000000"/>
                        </a:solidFill>
                        <a:effectLst/>
                        <a:latin typeface="Montserrat Regular" panose="00000500000000000000" pitchFamily="2" charset="0"/>
                      </a:endParaRPr>
                    </a:p>
                  </a:txBody>
                  <a:tcPr marL="3806" marR="3806" marT="3806" marB="0" anchor="ctr"/>
                </a:tc>
                <a:extLst>
                  <a:ext uri="{0D108BD9-81ED-4DB2-BD59-A6C34878D82A}">
                    <a16:rowId xmlns:a16="http://schemas.microsoft.com/office/drawing/2014/main" val="3261242091"/>
                  </a:ext>
                </a:extLst>
              </a:tr>
              <a:tr h="186187">
                <a:tc>
                  <a:txBody>
                    <a:bodyPr/>
                    <a:lstStyle/>
                    <a:p>
                      <a:pPr algn="ctr" fontAlgn="ctr"/>
                      <a:r>
                        <a:rPr lang="en-US" sz="1200" u="none" strike="noStrike">
                          <a:effectLst/>
                        </a:rPr>
                        <a:t>7</a:t>
                      </a:r>
                      <a:endParaRPr lang="en-US" sz="1200" b="0" i="0" u="none" strike="noStrike">
                        <a:solidFill>
                          <a:srgbClr val="000000"/>
                        </a:solidFill>
                        <a:effectLst/>
                        <a:latin typeface="Montserrat Bold" panose="00000800000000000000" pitchFamily="2" charset="0"/>
                      </a:endParaRPr>
                    </a:p>
                  </a:txBody>
                  <a:tcPr marL="3806" marR="3806" marT="3806" marB="0" anchor="ctr"/>
                </a:tc>
                <a:tc gridSpan="2">
                  <a:txBody>
                    <a:bodyPr/>
                    <a:lstStyle/>
                    <a:p>
                      <a:pPr algn="l" fontAlgn="ctr"/>
                      <a:r>
                        <a:rPr lang="en-US" sz="1200" u="none" strike="noStrike">
                          <a:effectLst/>
                        </a:rPr>
                        <a:t>CABINET</a:t>
                      </a:r>
                      <a:endParaRPr lang="en-US" sz="1200" b="0" i="0" u="none" strike="noStrike">
                        <a:solidFill>
                          <a:srgbClr val="000000"/>
                        </a:solidFill>
                        <a:effectLst/>
                        <a:latin typeface="Montserrat Bold" panose="00000800000000000000" pitchFamily="2" charset="0"/>
                      </a:endParaRPr>
                    </a:p>
                  </a:txBody>
                  <a:tcPr marL="3806" marR="3806" marT="3806" marB="0" anchor="ctr"/>
                </a:tc>
                <a:tc hMerge="1">
                  <a:txBody>
                    <a:bodyPr/>
                    <a:lstStyle/>
                    <a:p>
                      <a:endParaRPr lang="en-US"/>
                    </a:p>
                  </a:txBody>
                  <a:tcPr/>
                </a:tc>
                <a:extLst>
                  <a:ext uri="{0D108BD9-81ED-4DB2-BD59-A6C34878D82A}">
                    <a16:rowId xmlns:a16="http://schemas.microsoft.com/office/drawing/2014/main" val="2327265122"/>
                  </a:ext>
                </a:extLst>
              </a:tr>
              <a:tr h="480984">
                <a:tc>
                  <a:txBody>
                    <a:bodyPr/>
                    <a:lstStyle/>
                    <a:p>
                      <a:pPr algn="ctr" fontAlgn="ctr"/>
                      <a:r>
                        <a:rPr lang="en-US" sz="1200" u="none" strike="noStrike" dirty="0">
                          <a:effectLst/>
                        </a:rPr>
                        <a:t>7.1</a:t>
                      </a:r>
                      <a:endParaRPr lang="en-US" sz="1200" b="0" i="1" u="none" strike="noStrike" dirty="0">
                        <a:solidFill>
                          <a:srgbClr val="000000"/>
                        </a:solidFill>
                        <a:effectLst/>
                        <a:latin typeface="Montserrat Regular" panose="00000500000000000000" pitchFamily="2" charset="0"/>
                      </a:endParaRPr>
                    </a:p>
                  </a:txBody>
                  <a:tcPr marL="3806" marR="3806" marT="3806" marB="0" anchor="ctr"/>
                </a:tc>
                <a:tc>
                  <a:txBody>
                    <a:bodyPr/>
                    <a:lstStyle/>
                    <a:p>
                      <a:pPr algn="l" fontAlgn="ctr"/>
                      <a:r>
                        <a:rPr lang="en-US" sz="1200" u="none" strike="noStrike" dirty="0">
                          <a:effectLst/>
                        </a:rPr>
                        <a:t>Rooms</a:t>
                      </a:r>
                      <a:endParaRPr lang="en-US" sz="1200" b="0" i="1" u="none" strike="noStrike" dirty="0">
                        <a:solidFill>
                          <a:srgbClr val="000000"/>
                        </a:solidFill>
                        <a:effectLst/>
                        <a:latin typeface="Montserrat Regular" panose="00000500000000000000" pitchFamily="2" charset="0"/>
                      </a:endParaRPr>
                    </a:p>
                  </a:txBody>
                  <a:tcPr marL="3806" marR="3806" marT="3806" marB="0" anchor="ctr"/>
                </a:tc>
                <a:tc>
                  <a:txBody>
                    <a:bodyPr/>
                    <a:lstStyle/>
                    <a:p>
                      <a:pPr algn="just" fontAlgn="ctr"/>
                      <a:r>
                        <a:rPr lang="en-US" sz="1200" u="none" strike="noStrike">
                          <a:effectLst/>
                        </a:rPr>
                        <a:t>Interior fittings for dressing room with shelves and storage space according to the size of the dressing room</a:t>
                      </a:r>
                      <a:endParaRPr lang="en-US" sz="1200" b="0" i="1" u="none" strike="noStrike">
                        <a:solidFill>
                          <a:srgbClr val="000000"/>
                        </a:solidFill>
                        <a:effectLst/>
                        <a:latin typeface="Montserrat Regular" panose="00000500000000000000" pitchFamily="2" charset="0"/>
                      </a:endParaRPr>
                    </a:p>
                  </a:txBody>
                  <a:tcPr marL="3806" marR="3806" marT="3806" marB="0" anchor="ctr"/>
                </a:tc>
                <a:extLst>
                  <a:ext uri="{0D108BD9-81ED-4DB2-BD59-A6C34878D82A}">
                    <a16:rowId xmlns:a16="http://schemas.microsoft.com/office/drawing/2014/main" val="2626015375"/>
                  </a:ext>
                </a:extLst>
              </a:tr>
              <a:tr h="178947">
                <a:tc>
                  <a:txBody>
                    <a:bodyPr/>
                    <a:lstStyle/>
                    <a:p>
                      <a:pPr algn="ctr" fontAlgn="ctr"/>
                      <a:r>
                        <a:rPr lang="en-US" sz="1200" u="none" strike="noStrike" dirty="0">
                          <a:effectLst/>
                        </a:rPr>
                        <a:t> </a:t>
                      </a:r>
                      <a:endParaRPr lang="en-US" sz="1200" b="0" i="1" u="none" strike="noStrike" dirty="0">
                        <a:solidFill>
                          <a:srgbClr val="000000"/>
                        </a:solidFill>
                        <a:effectLst/>
                        <a:latin typeface="Montserrat Regular" panose="00000500000000000000" pitchFamily="2" charset="0"/>
                      </a:endParaRPr>
                    </a:p>
                  </a:txBody>
                  <a:tcPr marL="3806" marR="3806" marT="3806" marB="0" anchor="ctr"/>
                </a:tc>
                <a:tc>
                  <a:txBody>
                    <a:bodyPr/>
                    <a:lstStyle/>
                    <a:p>
                      <a:pPr algn="l" fontAlgn="ctr"/>
                      <a:r>
                        <a:rPr lang="en-US" sz="1200" u="none" strike="noStrike">
                          <a:effectLst/>
                        </a:rPr>
                        <a:t> </a:t>
                      </a:r>
                      <a:endParaRPr lang="en-US" sz="1200" b="0" i="1" u="none" strike="noStrike">
                        <a:solidFill>
                          <a:srgbClr val="000000"/>
                        </a:solidFill>
                        <a:effectLst/>
                        <a:latin typeface="Montserrat Regular" panose="00000500000000000000" pitchFamily="2" charset="0"/>
                      </a:endParaRPr>
                    </a:p>
                  </a:txBody>
                  <a:tcPr marL="3806" marR="3806" marT="3806" marB="0" anchor="ctr"/>
                </a:tc>
                <a:tc>
                  <a:txBody>
                    <a:bodyPr/>
                    <a:lstStyle/>
                    <a:p>
                      <a:pPr algn="just" fontAlgn="ctr"/>
                      <a:r>
                        <a:rPr lang="en-US" sz="1200" u="none" strike="noStrike">
                          <a:effectLst/>
                        </a:rPr>
                        <a:t> </a:t>
                      </a:r>
                      <a:endParaRPr lang="en-US" sz="1200" b="0" i="1" u="none" strike="noStrike">
                        <a:solidFill>
                          <a:srgbClr val="000000"/>
                        </a:solidFill>
                        <a:effectLst/>
                        <a:latin typeface="Montserrat Regular" panose="00000500000000000000" pitchFamily="2" charset="0"/>
                      </a:endParaRPr>
                    </a:p>
                  </a:txBody>
                  <a:tcPr marL="3806" marR="3806" marT="3806" marB="0" anchor="ctr"/>
                </a:tc>
                <a:extLst>
                  <a:ext uri="{0D108BD9-81ED-4DB2-BD59-A6C34878D82A}">
                    <a16:rowId xmlns:a16="http://schemas.microsoft.com/office/drawing/2014/main" val="3670859838"/>
                  </a:ext>
                </a:extLst>
              </a:tr>
              <a:tr h="186187">
                <a:tc>
                  <a:txBody>
                    <a:bodyPr/>
                    <a:lstStyle/>
                    <a:p>
                      <a:pPr algn="ctr" fontAlgn="ctr"/>
                      <a:r>
                        <a:rPr lang="en-US" sz="1200" u="none" strike="noStrike" dirty="0">
                          <a:effectLst/>
                        </a:rPr>
                        <a:t>7.2</a:t>
                      </a:r>
                      <a:endParaRPr lang="en-US" sz="1200" b="0" i="1" u="none" strike="noStrike" dirty="0">
                        <a:solidFill>
                          <a:srgbClr val="000000"/>
                        </a:solidFill>
                        <a:effectLst/>
                        <a:latin typeface="Montserrat Regular" panose="00000500000000000000" pitchFamily="2" charset="0"/>
                      </a:endParaRPr>
                    </a:p>
                  </a:txBody>
                  <a:tcPr marL="3806" marR="3806" marT="3806" marB="0" anchor="ctr"/>
                </a:tc>
                <a:tc>
                  <a:txBody>
                    <a:bodyPr/>
                    <a:lstStyle/>
                    <a:p>
                      <a:pPr algn="l" fontAlgn="ctr"/>
                      <a:r>
                        <a:rPr lang="en-US" sz="1200" u="none" strike="noStrike" dirty="0">
                          <a:effectLst/>
                        </a:rPr>
                        <a:t>Vanity</a:t>
                      </a:r>
                      <a:endParaRPr lang="en-US" sz="1200" b="0" i="1" u="none" strike="noStrike" dirty="0">
                        <a:solidFill>
                          <a:srgbClr val="000000"/>
                        </a:solidFill>
                        <a:effectLst/>
                        <a:latin typeface="Montserrat Regular" panose="00000500000000000000" pitchFamily="2" charset="0"/>
                      </a:endParaRPr>
                    </a:p>
                  </a:txBody>
                  <a:tcPr marL="3806" marR="3806" marT="3806" marB="0" anchor="ctr"/>
                </a:tc>
                <a:tc>
                  <a:txBody>
                    <a:bodyPr/>
                    <a:lstStyle/>
                    <a:p>
                      <a:pPr algn="just" fontAlgn="ctr"/>
                      <a:r>
                        <a:rPr lang="en-US" sz="1200" u="none" strike="noStrike" dirty="0">
                          <a:effectLst/>
                        </a:rPr>
                        <a:t>High quality furniture with granite/quartz countertop, including mirrors.</a:t>
                      </a:r>
                      <a:endParaRPr lang="en-US" sz="1200" b="0" i="1" u="none" strike="noStrike" dirty="0">
                        <a:solidFill>
                          <a:srgbClr val="000000"/>
                        </a:solidFill>
                        <a:effectLst/>
                        <a:latin typeface="Montserrat Regular" panose="00000500000000000000" pitchFamily="2" charset="0"/>
                      </a:endParaRPr>
                    </a:p>
                  </a:txBody>
                  <a:tcPr marL="3806" marR="3806" marT="3806" marB="0" anchor="ctr"/>
                </a:tc>
                <a:extLst>
                  <a:ext uri="{0D108BD9-81ED-4DB2-BD59-A6C34878D82A}">
                    <a16:rowId xmlns:a16="http://schemas.microsoft.com/office/drawing/2014/main" val="438340938"/>
                  </a:ext>
                </a:extLst>
              </a:tr>
              <a:tr h="178947">
                <a:tc>
                  <a:txBody>
                    <a:bodyPr/>
                    <a:lstStyle/>
                    <a:p>
                      <a:pPr algn="ctr" fontAlgn="ctr"/>
                      <a:r>
                        <a:rPr lang="en-US" sz="1200" u="none" strike="noStrike">
                          <a:effectLst/>
                        </a:rPr>
                        <a:t> </a:t>
                      </a:r>
                      <a:endParaRPr lang="en-US" sz="1200" b="0" i="1" u="none" strike="noStrike">
                        <a:solidFill>
                          <a:srgbClr val="000000"/>
                        </a:solidFill>
                        <a:effectLst/>
                        <a:latin typeface="Montserrat Regular" panose="00000500000000000000" pitchFamily="2" charset="0"/>
                      </a:endParaRPr>
                    </a:p>
                  </a:txBody>
                  <a:tcPr marL="3806" marR="3806" marT="3806" marB="0" anchor="ctr"/>
                </a:tc>
                <a:tc>
                  <a:txBody>
                    <a:bodyPr/>
                    <a:lstStyle/>
                    <a:p>
                      <a:pPr algn="l" fontAlgn="ctr"/>
                      <a:r>
                        <a:rPr lang="en-US" sz="1200" u="none" strike="noStrike">
                          <a:effectLst/>
                        </a:rPr>
                        <a:t> </a:t>
                      </a:r>
                      <a:endParaRPr lang="en-US" sz="1200" b="0" i="1" u="none" strike="noStrike">
                        <a:solidFill>
                          <a:srgbClr val="000000"/>
                        </a:solidFill>
                        <a:effectLst/>
                        <a:latin typeface="Montserrat Regular" panose="00000500000000000000" pitchFamily="2" charset="0"/>
                      </a:endParaRPr>
                    </a:p>
                  </a:txBody>
                  <a:tcPr marL="3806" marR="3806" marT="3806" marB="0" anchor="ctr"/>
                </a:tc>
                <a:tc>
                  <a:txBody>
                    <a:bodyPr/>
                    <a:lstStyle/>
                    <a:p>
                      <a:pPr algn="just" fontAlgn="ctr"/>
                      <a:r>
                        <a:rPr lang="en-US" sz="1200" u="none" strike="noStrike">
                          <a:effectLst/>
                        </a:rPr>
                        <a:t> </a:t>
                      </a:r>
                      <a:endParaRPr lang="en-US" sz="1200" b="0" i="1" u="none" strike="noStrike">
                        <a:solidFill>
                          <a:srgbClr val="000000"/>
                        </a:solidFill>
                        <a:effectLst/>
                        <a:latin typeface="Montserrat Regular" panose="00000500000000000000" pitchFamily="2" charset="0"/>
                      </a:endParaRPr>
                    </a:p>
                  </a:txBody>
                  <a:tcPr marL="3806" marR="3806" marT="3806" marB="0" anchor="ctr"/>
                </a:tc>
                <a:extLst>
                  <a:ext uri="{0D108BD9-81ED-4DB2-BD59-A6C34878D82A}">
                    <a16:rowId xmlns:a16="http://schemas.microsoft.com/office/drawing/2014/main" val="3968588079"/>
                  </a:ext>
                </a:extLst>
              </a:tr>
              <a:tr h="186187">
                <a:tc>
                  <a:txBody>
                    <a:bodyPr/>
                    <a:lstStyle/>
                    <a:p>
                      <a:pPr algn="ctr" fontAlgn="ctr"/>
                      <a:r>
                        <a:rPr lang="en-US" sz="1200" u="none" strike="noStrike" dirty="0">
                          <a:effectLst/>
                        </a:rPr>
                        <a:t>7.3</a:t>
                      </a:r>
                      <a:endParaRPr lang="en-US" sz="1200" b="0" i="1" u="none" strike="noStrike" dirty="0">
                        <a:solidFill>
                          <a:srgbClr val="000000"/>
                        </a:solidFill>
                        <a:effectLst/>
                        <a:latin typeface="Montserrat Regular" panose="00000500000000000000" pitchFamily="2" charset="0"/>
                      </a:endParaRPr>
                    </a:p>
                  </a:txBody>
                  <a:tcPr marL="3806" marR="3806" marT="3806" marB="0" anchor="ctr"/>
                </a:tc>
                <a:tc>
                  <a:txBody>
                    <a:bodyPr/>
                    <a:lstStyle/>
                    <a:p>
                      <a:pPr algn="l" fontAlgn="ctr"/>
                      <a:r>
                        <a:rPr lang="en-US" sz="1200" u="none" strike="noStrike" dirty="0">
                          <a:effectLst/>
                        </a:rPr>
                        <a:t>Wardrobe</a:t>
                      </a:r>
                      <a:endParaRPr lang="en-US" sz="1200" b="0" i="1" u="none" strike="noStrike" dirty="0">
                        <a:solidFill>
                          <a:srgbClr val="000000"/>
                        </a:solidFill>
                        <a:effectLst/>
                        <a:latin typeface="Montserrat Regular" panose="00000500000000000000" pitchFamily="2" charset="0"/>
                      </a:endParaRPr>
                    </a:p>
                  </a:txBody>
                  <a:tcPr marL="3806" marR="3806" marT="3806" marB="0" anchor="ctr"/>
                </a:tc>
                <a:tc>
                  <a:txBody>
                    <a:bodyPr/>
                    <a:lstStyle/>
                    <a:p>
                      <a:pPr algn="just" fontAlgn="ctr"/>
                      <a:r>
                        <a:rPr lang="en-US" sz="1200" u="none" strike="noStrike">
                          <a:effectLst/>
                        </a:rPr>
                        <a:t>Interior fittings for wardrobe and/or shelves to the dimensions of the wardrobe</a:t>
                      </a:r>
                      <a:endParaRPr lang="en-US" sz="1200" b="0" i="1" u="none" strike="noStrike">
                        <a:solidFill>
                          <a:srgbClr val="000000"/>
                        </a:solidFill>
                        <a:effectLst/>
                        <a:latin typeface="Montserrat Regular" panose="00000500000000000000" pitchFamily="2" charset="0"/>
                      </a:endParaRPr>
                    </a:p>
                  </a:txBody>
                  <a:tcPr marL="3806" marR="3806" marT="3806" marB="0" anchor="ctr"/>
                </a:tc>
                <a:extLst>
                  <a:ext uri="{0D108BD9-81ED-4DB2-BD59-A6C34878D82A}">
                    <a16:rowId xmlns:a16="http://schemas.microsoft.com/office/drawing/2014/main" val="2352528424"/>
                  </a:ext>
                </a:extLst>
              </a:tr>
              <a:tr h="186187">
                <a:tc>
                  <a:txBody>
                    <a:bodyPr/>
                    <a:lstStyle/>
                    <a:p>
                      <a:pPr algn="ctr" fontAlgn="ctr"/>
                      <a:r>
                        <a:rPr lang="en-US" sz="1200" u="none" strike="noStrike">
                          <a:effectLst/>
                        </a:rPr>
                        <a:t>8</a:t>
                      </a:r>
                      <a:endParaRPr lang="en-US" sz="1200" b="0" i="0" u="none" strike="noStrike">
                        <a:solidFill>
                          <a:srgbClr val="000000"/>
                        </a:solidFill>
                        <a:effectLst/>
                        <a:latin typeface="Montserrat Bold" panose="00000800000000000000" pitchFamily="2" charset="0"/>
                      </a:endParaRPr>
                    </a:p>
                  </a:txBody>
                  <a:tcPr marL="3806" marR="3806" marT="3806" marB="0" anchor="ctr"/>
                </a:tc>
                <a:tc gridSpan="2">
                  <a:txBody>
                    <a:bodyPr/>
                    <a:lstStyle/>
                    <a:p>
                      <a:pPr algn="l" fontAlgn="ctr"/>
                      <a:r>
                        <a:rPr lang="en-US" sz="1200" u="none" strike="noStrike">
                          <a:effectLst/>
                        </a:rPr>
                        <a:t>SANITARY</a:t>
                      </a:r>
                      <a:endParaRPr lang="en-US" sz="1200" b="0" i="0" u="none" strike="noStrike">
                        <a:solidFill>
                          <a:srgbClr val="000000"/>
                        </a:solidFill>
                        <a:effectLst/>
                        <a:latin typeface="Montserrat Bold" panose="00000800000000000000" pitchFamily="2" charset="0"/>
                      </a:endParaRPr>
                    </a:p>
                  </a:txBody>
                  <a:tcPr marL="3806" marR="3806" marT="3806" marB="0" anchor="ctr"/>
                </a:tc>
                <a:tc hMerge="1">
                  <a:txBody>
                    <a:bodyPr/>
                    <a:lstStyle/>
                    <a:p>
                      <a:endParaRPr lang="en-US"/>
                    </a:p>
                  </a:txBody>
                  <a:tcPr/>
                </a:tc>
                <a:extLst>
                  <a:ext uri="{0D108BD9-81ED-4DB2-BD59-A6C34878D82A}">
                    <a16:rowId xmlns:a16="http://schemas.microsoft.com/office/drawing/2014/main" val="1120365382"/>
                  </a:ext>
                </a:extLst>
              </a:tr>
              <a:tr h="268938">
                <a:tc>
                  <a:txBody>
                    <a:bodyPr/>
                    <a:lstStyle/>
                    <a:p>
                      <a:pPr algn="ctr" fontAlgn="ctr"/>
                      <a:r>
                        <a:rPr lang="en-US" sz="1200" u="none" strike="noStrike" dirty="0">
                          <a:effectLst/>
                        </a:rPr>
                        <a:t>8.1</a:t>
                      </a:r>
                      <a:endParaRPr lang="en-US" sz="1200" b="0" i="0" u="none" strike="noStrike" dirty="0">
                        <a:solidFill>
                          <a:srgbClr val="000000"/>
                        </a:solidFill>
                        <a:effectLst/>
                        <a:latin typeface="Montserrat Regular" panose="00000500000000000000" pitchFamily="2" charset="0"/>
                      </a:endParaRPr>
                    </a:p>
                  </a:txBody>
                  <a:tcPr marL="3806" marR="3806" marT="3806" marB="0" anchor="ctr"/>
                </a:tc>
                <a:tc>
                  <a:txBody>
                    <a:bodyPr/>
                    <a:lstStyle/>
                    <a:p>
                      <a:pPr algn="l" fontAlgn="ctr"/>
                      <a:r>
                        <a:rPr lang="en-US" sz="1200" u="none" strike="noStrike" dirty="0">
                          <a:effectLst/>
                        </a:rPr>
                        <a:t>WC </a:t>
                      </a:r>
                      <a:endParaRPr lang="en-US" sz="1200" b="0" i="0" u="none" strike="noStrike" dirty="0">
                        <a:solidFill>
                          <a:srgbClr val="000000"/>
                        </a:solidFill>
                        <a:effectLst/>
                        <a:latin typeface="Montserrat Regular" panose="00000500000000000000" pitchFamily="2" charset="0"/>
                      </a:endParaRPr>
                    </a:p>
                  </a:txBody>
                  <a:tcPr marL="3806" marR="3806" marT="3806" marB="0" anchor="ctr"/>
                </a:tc>
                <a:tc>
                  <a:txBody>
                    <a:bodyPr/>
                    <a:lstStyle/>
                    <a:p>
                      <a:pPr algn="just" fontAlgn="ctr"/>
                      <a:r>
                        <a:rPr lang="en-US" sz="1200" u="none" strike="noStrike" dirty="0">
                          <a:effectLst/>
                        </a:rPr>
                        <a:t>Modern, sleek wall-hung toilet.</a:t>
                      </a:r>
                      <a:endParaRPr lang="en-US" sz="1200" b="0" i="0" u="none" strike="noStrike" dirty="0">
                        <a:solidFill>
                          <a:srgbClr val="000000"/>
                        </a:solidFill>
                        <a:effectLst/>
                        <a:latin typeface="Montserrat Regular" panose="00000500000000000000" pitchFamily="2" charset="0"/>
                      </a:endParaRPr>
                    </a:p>
                  </a:txBody>
                  <a:tcPr marL="3806" marR="3806" marT="3806" marB="0" anchor="ctr"/>
                </a:tc>
                <a:extLst>
                  <a:ext uri="{0D108BD9-81ED-4DB2-BD59-A6C34878D82A}">
                    <a16:rowId xmlns:a16="http://schemas.microsoft.com/office/drawing/2014/main" val="1997976744"/>
                  </a:ext>
                </a:extLst>
              </a:tr>
              <a:tr h="178947">
                <a:tc>
                  <a:txBody>
                    <a:bodyPr/>
                    <a:lstStyle/>
                    <a:p>
                      <a:pPr algn="ctr" fontAlgn="ctr"/>
                      <a:r>
                        <a:rPr lang="en-US" sz="1200" u="none" strike="noStrike">
                          <a:effectLst/>
                        </a:rPr>
                        <a:t> </a:t>
                      </a:r>
                      <a:endParaRPr lang="en-US" sz="1200" b="0" i="0" u="none" strike="noStrike">
                        <a:solidFill>
                          <a:srgbClr val="000000"/>
                        </a:solidFill>
                        <a:effectLst/>
                        <a:latin typeface="Montserrat Regular" panose="00000500000000000000" pitchFamily="2" charset="0"/>
                      </a:endParaRPr>
                    </a:p>
                  </a:txBody>
                  <a:tcPr marL="3806" marR="3806" marT="3806" marB="0" anchor="ctr"/>
                </a:tc>
                <a:tc>
                  <a:txBody>
                    <a:bodyPr/>
                    <a:lstStyle/>
                    <a:p>
                      <a:pPr algn="l" fontAlgn="ctr"/>
                      <a:r>
                        <a:rPr lang="en-US" sz="1200" u="none" strike="noStrike">
                          <a:effectLst/>
                        </a:rPr>
                        <a:t> </a:t>
                      </a:r>
                      <a:endParaRPr lang="en-US" sz="1200" b="0" i="0" u="none" strike="noStrike">
                        <a:solidFill>
                          <a:srgbClr val="000000"/>
                        </a:solidFill>
                        <a:effectLst/>
                        <a:latin typeface="Montserrat Regular" panose="00000500000000000000" pitchFamily="2" charset="0"/>
                      </a:endParaRPr>
                    </a:p>
                  </a:txBody>
                  <a:tcPr marL="3806" marR="3806" marT="3806" marB="0" anchor="ctr"/>
                </a:tc>
                <a:tc>
                  <a:txBody>
                    <a:bodyPr/>
                    <a:lstStyle/>
                    <a:p>
                      <a:pPr algn="just" fontAlgn="ctr"/>
                      <a:r>
                        <a:rPr lang="en-US" sz="1200" u="none" strike="noStrike" dirty="0">
                          <a:effectLst/>
                        </a:rPr>
                        <a:t> </a:t>
                      </a:r>
                      <a:endParaRPr lang="en-US" sz="1200" b="0" i="0" u="none" strike="noStrike" dirty="0">
                        <a:solidFill>
                          <a:srgbClr val="000000"/>
                        </a:solidFill>
                        <a:effectLst/>
                        <a:latin typeface="Montserrat Regular" panose="00000500000000000000" pitchFamily="2" charset="0"/>
                      </a:endParaRPr>
                    </a:p>
                  </a:txBody>
                  <a:tcPr marL="3806" marR="3806" marT="3806" marB="0" anchor="ctr"/>
                </a:tc>
                <a:extLst>
                  <a:ext uri="{0D108BD9-81ED-4DB2-BD59-A6C34878D82A}">
                    <a16:rowId xmlns:a16="http://schemas.microsoft.com/office/drawing/2014/main" val="1054059739"/>
                  </a:ext>
                </a:extLst>
              </a:tr>
              <a:tr h="599937">
                <a:tc>
                  <a:txBody>
                    <a:bodyPr/>
                    <a:lstStyle/>
                    <a:p>
                      <a:pPr algn="ctr" fontAlgn="ctr"/>
                      <a:r>
                        <a:rPr lang="en-US" sz="1200" u="none" strike="noStrike" dirty="0">
                          <a:effectLst/>
                        </a:rPr>
                        <a:t>8.2</a:t>
                      </a:r>
                      <a:endParaRPr lang="en-US" sz="1200" b="0" i="0" u="none" strike="noStrike" dirty="0">
                        <a:solidFill>
                          <a:srgbClr val="000000"/>
                        </a:solidFill>
                        <a:effectLst/>
                        <a:latin typeface="Montserrat Regular" panose="00000500000000000000" pitchFamily="2" charset="0"/>
                      </a:endParaRPr>
                    </a:p>
                  </a:txBody>
                  <a:tcPr marL="3806" marR="3806" marT="3806" marB="0" anchor="ctr"/>
                </a:tc>
                <a:tc>
                  <a:txBody>
                    <a:bodyPr/>
                    <a:lstStyle/>
                    <a:p>
                      <a:pPr algn="l" fontAlgn="ctr"/>
                      <a:r>
                        <a:rPr lang="en-US" sz="1200" u="none" strike="noStrike" dirty="0">
                          <a:effectLst/>
                        </a:rPr>
                        <a:t>Taps</a:t>
                      </a:r>
                      <a:endParaRPr lang="en-US" sz="1200" b="0" i="0" u="none" strike="noStrike" dirty="0">
                        <a:solidFill>
                          <a:srgbClr val="000000"/>
                        </a:solidFill>
                        <a:effectLst/>
                        <a:latin typeface="Montserrat Regular" panose="00000500000000000000" pitchFamily="2" charset="0"/>
                      </a:endParaRPr>
                    </a:p>
                  </a:txBody>
                  <a:tcPr marL="3806" marR="3806" marT="3806" marB="0" anchor="ctr"/>
                </a:tc>
                <a:tc>
                  <a:txBody>
                    <a:bodyPr/>
                    <a:lstStyle/>
                    <a:p>
                      <a:pPr algn="just" fontAlgn="ctr"/>
                      <a:r>
                        <a:rPr lang="en-US" sz="1200" u="none" strike="noStrike">
                          <a:effectLst/>
                        </a:rPr>
                        <a:t>Mixer taps from Kohler or equivalent. 5 year warranty.  For the showers, sets with shower head: shower column with thermostatic mixer</a:t>
                      </a:r>
                      <a:endParaRPr lang="en-US" sz="1200" b="0" i="0" u="none" strike="noStrike">
                        <a:solidFill>
                          <a:srgbClr val="000000"/>
                        </a:solidFill>
                        <a:effectLst/>
                        <a:latin typeface="Montserrat Regular" panose="00000500000000000000" pitchFamily="2" charset="0"/>
                      </a:endParaRPr>
                    </a:p>
                  </a:txBody>
                  <a:tcPr marL="3806" marR="3806" marT="3806" marB="0" anchor="ctr"/>
                </a:tc>
                <a:extLst>
                  <a:ext uri="{0D108BD9-81ED-4DB2-BD59-A6C34878D82A}">
                    <a16:rowId xmlns:a16="http://schemas.microsoft.com/office/drawing/2014/main" val="3047456253"/>
                  </a:ext>
                </a:extLst>
              </a:tr>
              <a:tr h="178947">
                <a:tc>
                  <a:txBody>
                    <a:bodyPr/>
                    <a:lstStyle/>
                    <a:p>
                      <a:pPr algn="ctr" fontAlgn="ctr"/>
                      <a:r>
                        <a:rPr lang="en-US" sz="1200" u="none" strike="noStrike" dirty="0">
                          <a:effectLst/>
                        </a:rPr>
                        <a:t> </a:t>
                      </a:r>
                      <a:endParaRPr lang="en-US" sz="1200" b="0" i="0" u="none" strike="noStrike" dirty="0">
                        <a:solidFill>
                          <a:srgbClr val="000000"/>
                        </a:solidFill>
                        <a:effectLst/>
                        <a:latin typeface="Montserrat Regular" panose="00000500000000000000" pitchFamily="2" charset="0"/>
                      </a:endParaRPr>
                    </a:p>
                  </a:txBody>
                  <a:tcPr marL="3806" marR="3806" marT="3806" marB="0" anchor="ctr"/>
                </a:tc>
                <a:tc>
                  <a:txBody>
                    <a:bodyPr/>
                    <a:lstStyle/>
                    <a:p>
                      <a:pPr algn="l" fontAlgn="ctr"/>
                      <a:r>
                        <a:rPr lang="en-US" sz="1200" u="none" strike="noStrike">
                          <a:effectLst/>
                        </a:rPr>
                        <a:t> </a:t>
                      </a:r>
                      <a:endParaRPr lang="en-US" sz="1200" b="0" i="0" u="none" strike="noStrike">
                        <a:solidFill>
                          <a:srgbClr val="000000"/>
                        </a:solidFill>
                        <a:effectLst/>
                        <a:latin typeface="Montserrat Regular" panose="00000500000000000000" pitchFamily="2" charset="0"/>
                      </a:endParaRPr>
                    </a:p>
                  </a:txBody>
                  <a:tcPr marL="3806" marR="3806" marT="3806" marB="0" anchor="ctr"/>
                </a:tc>
                <a:tc>
                  <a:txBody>
                    <a:bodyPr/>
                    <a:lstStyle/>
                    <a:p>
                      <a:pPr algn="just" fontAlgn="ctr"/>
                      <a:r>
                        <a:rPr lang="en-US" sz="1200" u="none" strike="noStrike">
                          <a:effectLst/>
                        </a:rPr>
                        <a:t> </a:t>
                      </a:r>
                      <a:endParaRPr lang="en-US" sz="1200" b="0" i="0" u="none" strike="noStrike">
                        <a:solidFill>
                          <a:srgbClr val="000000"/>
                        </a:solidFill>
                        <a:effectLst/>
                        <a:latin typeface="Montserrat Regular" panose="00000500000000000000" pitchFamily="2" charset="0"/>
                      </a:endParaRPr>
                    </a:p>
                  </a:txBody>
                  <a:tcPr marL="3806" marR="3806" marT="3806" marB="0" anchor="ctr"/>
                </a:tc>
                <a:extLst>
                  <a:ext uri="{0D108BD9-81ED-4DB2-BD59-A6C34878D82A}">
                    <a16:rowId xmlns:a16="http://schemas.microsoft.com/office/drawing/2014/main" val="2742915039"/>
                  </a:ext>
                </a:extLst>
              </a:tr>
              <a:tr h="393062">
                <a:tc>
                  <a:txBody>
                    <a:bodyPr/>
                    <a:lstStyle/>
                    <a:p>
                      <a:pPr algn="ctr" fontAlgn="ctr"/>
                      <a:r>
                        <a:rPr lang="en-US" sz="1200" u="none" strike="noStrike" dirty="0">
                          <a:effectLst/>
                        </a:rPr>
                        <a:t>8.3</a:t>
                      </a:r>
                      <a:endParaRPr lang="en-US" sz="1200" b="0" i="0" u="none" strike="noStrike" dirty="0">
                        <a:solidFill>
                          <a:srgbClr val="000000"/>
                        </a:solidFill>
                        <a:effectLst/>
                        <a:latin typeface="Montserrat Regular" panose="00000500000000000000" pitchFamily="2" charset="0"/>
                      </a:endParaRPr>
                    </a:p>
                  </a:txBody>
                  <a:tcPr marL="3806" marR="3806" marT="3806" marB="0" anchor="ctr"/>
                </a:tc>
                <a:tc>
                  <a:txBody>
                    <a:bodyPr/>
                    <a:lstStyle/>
                    <a:p>
                      <a:pPr algn="l" fontAlgn="ctr"/>
                      <a:r>
                        <a:rPr lang="en-US" sz="1200" u="none" strike="noStrike" dirty="0">
                          <a:effectLst/>
                        </a:rPr>
                        <a:t>Sanitary appliances</a:t>
                      </a:r>
                      <a:endParaRPr lang="en-US" sz="1200" b="0" i="0" u="none" strike="noStrike" dirty="0">
                        <a:solidFill>
                          <a:srgbClr val="000000"/>
                        </a:solidFill>
                        <a:effectLst/>
                        <a:latin typeface="Montserrat Regular" panose="00000500000000000000" pitchFamily="2" charset="0"/>
                      </a:endParaRPr>
                    </a:p>
                  </a:txBody>
                  <a:tcPr marL="3806" marR="3806" marT="3806" marB="0" anchor="ctr"/>
                </a:tc>
                <a:tc>
                  <a:txBody>
                    <a:bodyPr/>
                    <a:lstStyle/>
                    <a:p>
                      <a:pPr algn="just" fontAlgn="ctr"/>
                      <a:r>
                        <a:rPr lang="en-US" sz="1200" u="none" strike="noStrike">
                          <a:effectLst/>
                        </a:rPr>
                        <a:t>Double washbasin for the master room in ceramic. Italian shower, floor and wall tiles.</a:t>
                      </a:r>
                      <a:endParaRPr lang="en-US" sz="1200" b="0" i="0" u="none" strike="noStrike">
                        <a:solidFill>
                          <a:srgbClr val="000000"/>
                        </a:solidFill>
                        <a:effectLst/>
                        <a:latin typeface="Montserrat Regular" panose="00000500000000000000" pitchFamily="2" charset="0"/>
                      </a:endParaRPr>
                    </a:p>
                  </a:txBody>
                  <a:tcPr marL="3806" marR="3806" marT="3806" marB="0" anchor="ctr"/>
                </a:tc>
                <a:extLst>
                  <a:ext uri="{0D108BD9-81ED-4DB2-BD59-A6C34878D82A}">
                    <a16:rowId xmlns:a16="http://schemas.microsoft.com/office/drawing/2014/main" val="2247948155"/>
                  </a:ext>
                </a:extLst>
              </a:tr>
              <a:tr h="178947">
                <a:tc>
                  <a:txBody>
                    <a:bodyPr/>
                    <a:lstStyle/>
                    <a:p>
                      <a:pPr algn="ctr" fontAlgn="ctr"/>
                      <a:r>
                        <a:rPr lang="en-US" sz="1200" u="none" strike="noStrike" dirty="0">
                          <a:effectLst/>
                        </a:rPr>
                        <a:t> </a:t>
                      </a:r>
                      <a:endParaRPr lang="en-US" sz="1200" b="0" i="0" u="none" strike="noStrike" dirty="0">
                        <a:solidFill>
                          <a:srgbClr val="000000"/>
                        </a:solidFill>
                        <a:effectLst/>
                        <a:latin typeface="Montserrat Regular" panose="00000500000000000000" pitchFamily="2" charset="0"/>
                      </a:endParaRPr>
                    </a:p>
                  </a:txBody>
                  <a:tcPr marL="3806" marR="3806" marT="3806" marB="0" anchor="ctr"/>
                </a:tc>
                <a:tc>
                  <a:txBody>
                    <a:bodyPr/>
                    <a:lstStyle/>
                    <a:p>
                      <a:pPr algn="l" fontAlgn="ctr"/>
                      <a:r>
                        <a:rPr lang="en-US" sz="1200" u="none" strike="noStrike" dirty="0">
                          <a:effectLst/>
                        </a:rPr>
                        <a:t> </a:t>
                      </a:r>
                      <a:endParaRPr lang="en-US" sz="1200" b="0" i="0" u="none" strike="noStrike" dirty="0">
                        <a:solidFill>
                          <a:srgbClr val="000000"/>
                        </a:solidFill>
                        <a:effectLst/>
                        <a:latin typeface="Montserrat Regular" panose="00000500000000000000" pitchFamily="2" charset="0"/>
                      </a:endParaRPr>
                    </a:p>
                  </a:txBody>
                  <a:tcPr marL="3806" marR="3806" marT="3806" marB="0" anchor="ctr"/>
                </a:tc>
                <a:tc>
                  <a:txBody>
                    <a:bodyPr/>
                    <a:lstStyle/>
                    <a:p>
                      <a:pPr algn="just" fontAlgn="ctr"/>
                      <a:r>
                        <a:rPr lang="en-US" sz="1200" u="none" strike="noStrike">
                          <a:effectLst/>
                        </a:rPr>
                        <a:t> </a:t>
                      </a:r>
                      <a:endParaRPr lang="en-US" sz="1200" b="0" i="0" u="none" strike="noStrike">
                        <a:solidFill>
                          <a:srgbClr val="000000"/>
                        </a:solidFill>
                        <a:effectLst/>
                        <a:latin typeface="Montserrat Regular" panose="00000500000000000000" pitchFamily="2" charset="0"/>
                      </a:endParaRPr>
                    </a:p>
                  </a:txBody>
                  <a:tcPr marL="3806" marR="3806" marT="3806" marB="0" anchor="ctr"/>
                </a:tc>
                <a:extLst>
                  <a:ext uri="{0D108BD9-81ED-4DB2-BD59-A6C34878D82A}">
                    <a16:rowId xmlns:a16="http://schemas.microsoft.com/office/drawing/2014/main" val="253373525"/>
                  </a:ext>
                </a:extLst>
              </a:tr>
              <a:tr h="186187">
                <a:tc>
                  <a:txBody>
                    <a:bodyPr/>
                    <a:lstStyle/>
                    <a:p>
                      <a:pPr algn="ctr" fontAlgn="ctr"/>
                      <a:r>
                        <a:rPr lang="en-US" sz="1200" u="none" strike="noStrike" dirty="0">
                          <a:effectLst/>
                        </a:rPr>
                        <a:t>8.4</a:t>
                      </a:r>
                      <a:endParaRPr lang="en-US" sz="1200" b="0" i="0" u="none" strike="noStrike" dirty="0">
                        <a:solidFill>
                          <a:srgbClr val="000000"/>
                        </a:solidFill>
                        <a:effectLst/>
                        <a:latin typeface="Montserrat Regular" panose="00000500000000000000" pitchFamily="2" charset="0"/>
                      </a:endParaRPr>
                    </a:p>
                  </a:txBody>
                  <a:tcPr marL="3806" marR="3806" marT="3806" marB="0" anchor="ctr"/>
                </a:tc>
                <a:tc>
                  <a:txBody>
                    <a:bodyPr/>
                    <a:lstStyle/>
                    <a:p>
                      <a:pPr algn="l" fontAlgn="ctr"/>
                      <a:r>
                        <a:rPr lang="en-US" sz="1200" u="none" strike="noStrike" dirty="0">
                          <a:effectLst/>
                        </a:rPr>
                        <a:t>Shower screen</a:t>
                      </a:r>
                      <a:endParaRPr lang="en-US" sz="1200" b="0" i="0" u="none" strike="noStrike" dirty="0">
                        <a:solidFill>
                          <a:srgbClr val="000000"/>
                        </a:solidFill>
                        <a:effectLst/>
                        <a:latin typeface="Montserrat Regular" panose="00000500000000000000" pitchFamily="2" charset="0"/>
                      </a:endParaRPr>
                    </a:p>
                  </a:txBody>
                  <a:tcPr marL="3806" marR="3806" marT="3806" marB="0" anchor="ctr"/>
                </a:tc>
                <a:tc>
                  <a:txBody>
                    <a:bodyPr/>
                    <a:lstStyle/>
                    <a:p>
                      <a:pPr algn="just" fontAlgn="ctr"/>
                      <a:r>
                        <a:rPr lang="en-US" sz="1200" u="none" strike="noStrike" dirty="0">
                          <a:effectLst/>
                        </a:rPr>
                        <a:t>Shower screen in transparent safety glass with </a:t>
                      </a:r>
                      <a:r>
                        <a:rPr lang="en-US" sz="1200" u="none" strike="noStrike" dirty="0" err="1">
                          <a:effectLst/>
                        </a:rPr>
                        <a:t>aluminium</a:t>
                      </a:r>
                      <a:r>
                        <a:rPr lang="en-US" sz="1200" u="none" strike="noStrike" dirty="0">
                          <a:effectLst/>
                        </a:rPr>
                        <a:t> profiles and stainless steel screws.</a:t>
                      </a:r>
                      <a:endParaRPr lang="en-US" sz="1200" b="0" i="0" u="none" strike="noStrike" dirty="0">
                        <a:solidFill>
                          <a:srgbClr val="000000"/>
                        </a:solidFill>
                        <a:effectLst/>
                        <a:latin typeface="Montserrat Regular" panose="00000500000000000000" pitchFamily="2" charset="0"/>
                      </a:endParaRPr>
                    </a:p>
                  </a:txBody>
                  <a:tcPr marL="3806" marR="3806" marT="3806" marB="0" anchor="ctr"/>
                </a:tc>
                <a:extLst>
                  <a:ext uri="{0D108BD9-81ED-4DB2-BD59-A6C34878D82A}">
                    <a16:rowId xmlns:a16="http://schemas.microsoft.com/office/drawing/2014/main" val="661312784"/>
                  </a:ext>
                </a:extLst>
              </a:tr>
            </a:tbl>
          </a:graphicData>
        </a:graphic>
      </p:graphicFrame>
    </p:spTree>
    <p:extLst>
      <p:ext uri="{BB962C8B-B14F-4D97-AF65-F5344CB8AC3E}">
        <p14:creationId xmlns:p14="http://schemas.microsoft.com/office/powerpoint/2010/main" val="14518425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27724-C93C-4F2D-BC16-C90AAEABB01D}"/>
              </a:ext>
            </a:extLst>
          </p:cNvPr>
          <p:cNvSpPr>
            <a:spLocks noGrp="1"/>
          </p:cNvSpPr>
          <p:nvPr>
            <p:ph type="title"/>
          </p:nvPr>
        </p:nvSpPr>
        <p:spPr>
          <a:xfrm>
            <a:off x="147084" y="-166503"/>
            <a:ext cx="10515600" cy="740661"/>
          </a:xfrm>
        </p:spPr>
        <p:txBody>
          <a:bodyPr>
            <a:normAutofit/>
          </a:bodyPr>
          <a:lstStyle/>
          <a:p>
            <a:r>
              <a:rPr lang="en-US" sz="2800" b="1" i="1" u="sng" dirty="0">
                <a:latin typeface="Gabriola" panose="04040605051002020D02" pitchFamily="82" charset="0"/>
              </a:rPr>
              <a:t>Technical Specifications</a:t>
            </a:r>
          </a:p>
        </p:txBody>
      </p:sp>
      <p:graphicFrame>
        <p:nvGraphicFramePr>
          <p:cNvPr id="6" name="Content Placeholder 5">
            <a:extLst>
              <a:ext uri="{FF2B5EF4-FFF2-40B4-BE49-F238E27FC236}">
                <a16:creationId xmlns:a16="http://schemas.microsoft.com/office/drawing/2014/main" id="{BCCCC0FE-C77C-82A1-108A-66A47373759A}"/>
              </a:ext>
            </a:extLst>
          </p:cNvPr>
          <p:cNvGraphicFramePr>
            <a:graphicFrameLocks noGrp="1"/>
          </p:cNvGraphicFramePr>
          <p:nvPr>
            <p:ph idx="1"/>
            <p:extLst>
              <p:ext uri="{D42A27DB-BD31-4B8C-83A1-F6EECF244321}">
                <p14:modId xmlns:p14="http://schemas.microsoft.com/office/powerpoint/2010/main" val="2669522874"/>
              </p:ext>
            </p:extLst>
          </p:nvPr>
        </p:nvGraphicFramePr>
        <p:xfrm>
          <a:off x="354563" y="574158"/>
          <a:ext cx="11284913" cy="6209845"/>
        </p:xfrm>
        <a:graphic>
          <a:graphicData uri="http://schemas.openxmlformats.org/drawingml/2006/table">
            <a:tbl>
              <a:tblPr>
                <a:tableStyleId>{5C22544A-7EE6-4342-B048-85BDC9FD1C3A}</a:tableStyleId>
              </a:tblPr>
              <a:tblGrid>
                <a:gridCol w="317475">
                  <a:extLst>
                    <a:ext uri="{9D8B030D-6E8A-4147-A177-3AD203B41FA5}">
                      <a16:colId xmlns:a16="http://schemas.microsoft.com/office/drawing/2014/main" val="4021576625"/>
                    </a:ext>
                  </a:extLst>
                </a:gridCol>
                <a:gridCol w="2975780">
                  <a:extLst>
                    <a:ext uri="{9D8B030D-6E8A-4147-A177-3AD203B41FA5}">
                      <a16:colId xmlns:a16="http://schemas.microsoft.com/office/drawing/2014/main" val="12255272"/>
                    </a:ext>
                  </a:extLst>
                </a:gridCol>
                <a:gridCol w="7991658">
                  <a:extLst>
                    <a:ext uri="{9D8B030D-6E8A-4147-A177-3AD203B41FA5}">
                      <a16:colId xmlns:a16="http://schemas.microsoft.com/office/drawing/2014/main" val="4260700515"/>
                    </a:ext>
                  </a:extLst>
                </a:gridCol>
              </a:tblGrid>
              <a:tr h="162141">
                <a:tc>
                  <a:txBody>
                    <a:bodyPr/>
                    <a:lstStyle/>
                    <a:p>
                      <a:pPr algn="ctr" fontAlgn="ctr"/>
                      <a:r>
                        <a:rPr lang="en-US" sz="1200" u="none" strike="noStrike" dirty="0">
                          <a:effectLst/>
                        </a:rPr>
                        <a:t>9</a:t>
                      </a:r>
                      <a:endParaRPr lang="en-US" sz="1200" b="0" i="0" u="none" strike="noStrike" dirty="0">
                        <a:solidFill>
                          <a:srgbClr val="000000"/>
                        </a:solidFill>
                        <a:effectLst/>
                        <a:latin typeface="Montserrat Bold" panose="00000800000000000000" pitchFamily="2" charset="0"/>
                      </a:endParaRPr>
                    </a:p>
                  </a:txBody>
                  <a:tcPr marL="3321" marR="3321" marT="3321" marB="0" anchor="ctr"/>
                </a:tc>
                <a:tc gridSpan="2">
                  <a:txBody>
                    <a:bodyPr/>
                    <a:lstStyle/>
                    <a:p>
                      <a:pPr algn="l" fontAlgn="ctr"/>
                      <a:r>
                        <a:rPr lang="en-US" sz="1200" u="none" strike="noStrike">
                          <a:effectLst/>
                        </a:rPr>
                        <a:t>ELECTRICAL INSTALLATIONS</a:t>
                      </a:r>
                      <a:endParaRPr lang="en-US" sz="1200" b="0" i="0" u="none" strike="noStrike">
                        <a:solidFill>
                          <a:srgbClr val="000000"/>
                        </a:solidFill>
                        <a:effectLst/>
                        <a:latin typeface="Montserrat Bold" panose="00000800000000000000" pitchFamily="2" charset="0"/>
                      </a:endParaRPr>
                    </a:p>
                  </a:txBody>
                  <a:tcPr marL="3321" marR="3321" marT="3321" marB="0" anchor="ctr"/>
                </a:tc>
                <a:tc hMerge="1">
                  <a:txBody>
                    <a:bodyPr/>
                    <a:lstStyle/>
                    <a:p>
                      <a:endParaRPr lang="en-US"/>
                    </a:p>
                  </a:txBody>
                  <a:tcPr/>
                </a:tc>
                <a:extLst>
                  <a:ext uri="{0D108BD9-81ED-4DB2-BD59-A6C34878D82A}">
                    <a16:rowId xmlns:a16="http://schemas.microsoft.com/office/drawing/2014/main" val="3773471589"/>
                  </a:ext>
                </a:extLst>
              </a:tr>
              <a:tr h="522456">
                <a:tc>
                  <a:txBody>
                    <a:bodyPr/>
                    <a:lstStyle/>
                    <a:p>
                      <a:pPr algn="ctr" fontAlgn="ctr"/>
                      <a:r>
                        <a:rPr lang="en-US" sz="1200" u="none" strike="noStrike" dirty="0">
                          <a:effectLst/>
                        </a:rPr>
                        <a:t>9.1</a:t>
                      </a:r>
                      <a:endParaRPr lang="en-US" sz="1200" b="0" i="0" u="none" strike="noStrike" dirty="0">
                        <a:solidFill>
                          <a:srgbClr val="000000"/>
                        </a:solidFill>
                        <a:effectLst/>
                        <a:latin typeface="Montserrat Regular" panose="00000500000000000000" pitchFamily="2" charset="0"/>
                      </a:endParaRPr>
                    </a:p>
                  </a:txBody>
                  <a:tcPr marL="3321" marR="3321" marT="3321" marB="0" anchor="ctr"/>
                </a:tc>
                <a:tc>
                  <a:txBody>
                    <a:bodyPr/>
                    <a:lstStyle/>
                    <a:p>
                      <a:pPr algn="l" fontAlgn="ctr"/>
                      <a:r>
                        <a:rPr lang="en-US" sz="1200" u="none" strike="noStrike" dirty="0">
                          <a:effectLst/>
                        </a:rPr>
                        <a:t>Generators</a:t>
                      </a:r>
                      <a:endParaRPr lang="en-US" sz="1200" b="0" i="0" u="none" strike="noStrike" dirty="0">
                        <a:solidFill>
                          <a:srgbClr val="000000"/>
                        </a:solidFill>
                        <a:effectLst/>
                        <a:latin typeface="Montserrat Regular" panose="00000500000000000000" pitchFamily="2" charset="0"/>
                      </a:endParaRPr>
                    </a:p>
                  </a:txBody>
                  <a:tcPr marL="3321" marR="3321" marT="3321" marB="0" anchor="ctr"/>
                </a:tc>
                <a:tc>
                  <a:txBody>
                    <a:bodyPr/>
                    <a:lstStyle/>
                    <a:p>
                      <a:pPr algn="just" fontAlgn="ctr"/>
                      <a:r>
                        <a:rPr lang="en-US" sz="1200" u="none" strike="noStrike" dirty="0">
                          <a:effectLst/>
                        </a:rPr>
                        <a:t>The residence will be equipped with an electrical generator offering a minimum autonomy to allow the functioning of the vital organs of </a:t>
                      </a:r>
                      <a:r>
                        <a:rPr lang="en-US" sz="1400" u="none" strike="noStrike" dirty="0">
                          <a:effectLst/>
                        </a:rPr>
                        <a:t>each</a:t>
                      </a:r>
                      <a:r>
                        <a:rPr lang="en-US" sz="1200" u="none" strike="noStrike" dirty="0">
                          <a:effectLst/>
                        </a:rPr>
                        <a:t> accommodation (lighting, refrigerators, etc.) in the event of a prolonged power cut</a:t>
                      </a:r>
                      <a:endParaRPr lang="en-US" sz="1200" b="0" i="0" u="none" strike="noStrike" dirty="0">
                        <a:solidFill>
                          <a:srgbClr val="000000"/>
                        </a:solidFill>
                        <a:effectLst/>
                        <a:latin typeface="Montserrat Regular" panose="00000500000000000000" pitchFamily="2" charset="0"/>
                      </a:endParaRPr>
                    </a:p>
                  </a:txBody>
                  <a:tcPr marL="3321" marR="3321" marT="3321" marB="0" anchor="ctr"/>
                </a:tc>
                <a:extLst>
                  <a:ext uri="{0D108BD9-81ED-4DB2-BD59-A6C34878D82A}">
                    <a16:rowId xmlns:a16="http://schemas.microsoft.com/office/drawing/2014/main" val="108744355"/>
                  </a:ext>
                </a:extLst>
              </a:tr>
              <a:tr h="155836">
                <a:tc>
                  <a:txBody>
                    <a:bodyPr/>
                    <a:lstStyle/>
                    <a:p>
                      <a:pPr algn="ctr" fontAlgn="ctr"/>
                      <a:r>
                        <a:rPr lang="en-US" sz="1200" u="none" strike="noStrike" dirty="0">
                          <a:effectLst/>
                        </a:rPr>
                        <a:t> </a:t>
                      </a:r>
                      <a:endParaRPr lang="en-US" sz="1200" b="0" i="0" u="none" strike="noStrike" dirty="0">
                        <a:solidFill>
                          <a:srgbClr val="000000"/>
                        </a:solidFill>
                        <a:effectLst/>
                        <a:latin typeface="Montserrat Regular" panose="00000500000000000000" pitchFamily="2" charset="0"/>
                      </a:endParaRPr>
                    </a:p>
                  </a:txBody>
                  <a:tcPr marL="3321" marR="3321" marT="3321" marB="0" anchor="ctr"/>
                </a:tc>
                <a:tc>
                  <a:txBody>
                    <a:bodyPr/>
                    <a:lstStyle/>
                    <a:p>
                      <a:pPr algn="l" fontAlgn="ctr"/>
                      <a:r>
                        <a:rPr lang="en-US" sz="1200" u="none" strike="noStrike" dirty="0">
                          <a:effectLst/>
                        </a:rPr>
                        <a:t> </a:t>
                      </a:r>
                      <a:endParaRPr lang="en-US" sz="1200" b="0" i="0" u="none" strike="noStrike" dirty="0">
                        <a:solidFill>
                          <a:srgbClr val="000000"/>
                        </a:solidFill>
                        <a:effectLst/>
                        <a:latin typeface="Montserrat Regular" panose="00000500000000000000" pitchFamily="2" charset="0"/>
                      </a:endParaRPr>
                    </a:p>
                  </a:txBody>
                  <a:tcPr marL="3321" marR="3321" marT="3321" marB="0" anchor="ctr"/>
                </a:tc>
                <a:tc>
                  <a:txBody>
                    <a:bodyPr/>
                    <a:lstStyle/>
                    <a:p>
                      <a:pPr algn="just" fontAlgn="ctr"/>
                      <a:r>
                        <a:rPr lang="en-US" sz="1200" u="none" strike="noStrike">
                          <a:effectLst/>
                        </a:rPr>
                        <a:t> </a:t>
                      </a:r>
                      <a:endParaRPr lang="en-US" sz="1200" b="0" i="0" u="none" strike="noStrike">
                        <a:solidFill>
                          <a:srgbClr val="000000"/>
                        </a:solidFill>
                        <a:effectLst/>
                        <a:latin typeface="Montserrat Regular" panose="00000500000000000000" pitchFamily="2" charset="0"/>
                      </a:endParaRPr>
                    </a:p>
                  </a:txBody>
                  <a:tcPr marL="3321" marR="3321" marT="3321" marB="0" anchor="ctr"/>
                </a:tc>
                <a:extLst>
                  <a:ext uri="{0D108BD9-81ED-4DB2-BD59-A6C34878D82A}">
                    <a16:rowId xmlns:a16="http://schemas.microsoft.com/office/drawing/2014/main" val="1278164679"/>
                  </a:ext>
                </a:extLst>
              </a:tr>
              <a:tr h="522456">
                <a:tc>
                  <a:txBody>
                    <a:bodyPr/>
                    <a:lstStyle/>
                    <a:p>
                      <a:pPr algn="ctr" fontAlgn="ctr"/>
                      <a:r>
                        <a:rPr lang="en-US" sz="1200" u="none" strike="noStrike" dirty="0">
                          <a:effectLst/>
                        </a:rPr>
                        <a:t>92</a:t>
                      </a:r>
                      <a:endParaRPr lang="en-US" sz="1200" b="0" i="0" u="none" strike="noStrike" dirty="0">
                        <a:solidFill>
                          <a:srgbClr val="000000"/>
                        </a:solidFill>
                        <a:effectLst/>
                        <a:latin typeface="Montserrat Regular" panose="00000500000000000000" pitchFamily="2" charset="0"/>
                      </a:endParaRPr>
                    </a:p>
                  </a:txBody>
                  <a:tcPr marL="3321" marR="3321" marT="3321" marB="0" anchor="ctr"/>
                </a:tc>
                <a:tc>
                  <a:txBody>
                    <a:bodyPr/>
                    <a:lstStyle/>
                    <a:p>
                      <a:pPr algn="l" fontAlgn="ctr"/>
                      <a:r>
                        <a:rPr lang="en-US" sz="1200" u="none" strike="noStrike" dirty="0">
                          <a:effectLst/>
                        </a:rPr>
                        <a:t>Connection</a:t>
                      </a:r>
                      <a:endParaRPr lang="en-US" sz="1200" b="0" i="0" u="none" strike="noStrike" dirty="0">
                        <a:solidFill>
                          <a:srgbClr val="000000"/>
                        </a:solidFill>
                        <a:effectLst/>
                        <a:latin typeface="Montserrat Regular" panose="00000500000000000000" pitchFamily="2" charset="0"/>
                      </a:endParaRPr>
                    </a:p>
                  </a:txBody>
                  <a:tcPr marL="3321" marR="3321" marT="3321" marB="0" anchor="ctr"/>
                </a:tc>
                <a:tc>
                  <a:txBody>
                    <a:bodyPr/>
                    <a:lstStyle/>
                    <a:p>
                      <a:pPr algn="just" fontAlgn="ctr"/>
                      <a:r>
                        <a:rPr lang="en-US" sz="1200" u="none" strike="noStrike">
                          <a:effectLst/>
                        </a:rPr>
                        <a:t>TV and telephone sockets in the living room and bedrooms, and wiring for fibre optic line and satellite dish. The purchasers will liaise with the service providers under the direction of the developer.</a:t>
                      </a:r>
                      <a:endParaRPr lang="en-US" sz="1200" b="0" i="0" u="none" strike="noStrike">
                        <a:solidFill>
                          <a:srgbClr val="000000"/>
                        </a:solidFill>
                        <a:effectLst/>
                        <a:latin typeface="Montserrat Regular" panose="00000500000000000000" pitchFamily="2" charset="0"/>
                      </a:endParaRPr>
                    </a:p>
                  </a:txBody>
                  <a:tcPr marL="3321" marR="3321" marT="3321" marB="0" anchor="ctr"/>
                </a:tc>
                <a:extLst>
                  <a:ext uri="{0D108BD9-81ED-4DB2-BD59-A6C34878D82A}">
                    <a16:rowId xmlns:a16="http://schemas.microsoft.com/office/drawing/2014/main" val="1543408329"/>
                  </a:ext>
                </a:extLst>
              </a:tr>
              <a:tr h="155836">
                <a:tc>
                  <a:txBody>
                    <a:bodyPr/>
                    <a:lstStyle/>
                    <a:p>
                      <a:pPr algn="ctr" fontAlgn="ctr"/>
                      <a:r>
                        <a:rPr lang="en-US" sz="1200" u="none" strike="noStrike">
                          <a:effectLst/>
                        </a:rPr>
                        <a:t> </a:t>
                      </a:r>
                      <a:endParaRPr lang="en-US" sz="1200" b="0" i="0" u="none" strike="noStrike">
                        <a:solidFill>
                          <a:srgbClr val="000000"/>
                        </a:solidFill>
                        <a:effectLst/>
                        <a:latin typeface="Montserrat Regular" panose="00000500000000000000" pitchFamily="2" charset="0"/>
                      </a:endParaRPr>
                    </a:p>
                  </a:txBody>
                  <a:tcPr marL="3321" marR="3321" marT="3321" marB="0" anchor="ctr"/>
                </a:tc>
                <a:tc>
                  <a:txBody>
                    <a:bodyPr/>
                    <a:lstStyle/>
                    <a:p>
                      <a:pPr algn="l" fontAlgn="ctr"/>
                      <a:r>
                        <a:rPr lang="en-US" sz="1200" u="none" strike="noStrike">
                          <a:effectLst/>
                        </a:rPr>
                        <a:t> </a:t>
                      </a:r>
                      <a:endParaRPr lang="en-US" sz="1200" b="0" i="0" u="none" strike="noStrike">
                        <a:solidFill>
                          <a:srgbClr val="000000"/>
                        </a:solidFill>
                        <a:effectLst/>
                        <a:latin typeface="Montserrat Regular" panose="00000500000000000000" pitchFamily="2" charset="0"/>
                      </a:endParaRPr>
                    </a:p>
                  </a:txBody>
                  <a:tcPr marL="3321" marR="3321" marT="3321" marB="0" anchor="ctr"/>
                </a:tc>
                <a:tc>
                  <a:txBody>
                    <a:bodyPr/>
                    <a:lstStyle/>
                    <a:p>
                      <a:pPr algn="just" fontAlgn="ctr"/>
                      <a:r>
                        <a:rPr lang="en-US" sz="1200" u="none" strike="noStrike">
                          <a:effectLst/>
                        </a:rPr>
                        <a:t> </a:t>
                      </a:r>
                      <a:endParaRPr lang="en-US" sz="1200" b="0" i="0" u="none" strike="noStrike">
                        <a:solidFill>
                          <a:srgbClr val="000000"/>
                        </a:solidFill>
                        <a:effectLst/>
                        <a:latin typeface="Montserrat Regular" panose="00000500000000000000" pitchFamily="2" charset="0"/>
                      </a:endParaRPr>
                    </a:p>
                  </a:txBody>
                  <a:tcPr marL="3321" marR="3321" marT="3321" marB="0" anchor="ctr"/>
                </a:tc>
                <a:extLst>
                  <a:ext uri="{0D108BD9-81ED-4DB2-BD59-A6C34878D82A}">
                    <a16:rowId xmlns:a16="http://schemas.microsoft.com/office/drawing/2014/main" val="3579841167"/>
                  </a:ext>
                </a:extLst>
              </a:tr>
              <a:tr h="702614">
                <a:tc>
                  <a:txBody>
                    <a:bodyPr/>
                    <a:lstStyle/>
                    <a:p>
                      <a:pPr algn="ctr" fontAlgn="ctr"/>
                      <a:r>
                        <a:rPr lang="en-US" sz="1200" u="none" strike="noStrike" dirty="0">
                          <a:effectLst/>
                        </a:rPr>
                        <a:t>9.3*</a:t>
                      </a:r>
                      <a:endParaRPr lang="en-US" sz="1200" b="0" i="1" u="none" strike="noStrike" dirty="0">
                        <a:solidFill>
                          <a:srgbClr val="000000"/>
                        </a:solidFill>
                        <a:effectLst/>
                        <a:latin typeface="Montserrat Regular" panose="00000500000000000000" pitchFamily="2" charset="0"/>
                      </a:endParaRPr>
                    </a:p>
                  </a:txBody>
                  <a:tcPr marL="3321" marR="3321" marT="3321" marB="0" anchor="ctr"/>
                </a:tc>
                <a:tc>
                  <a:txBody>
                    <a:bodyPr/>
                    <a:lstStyle/>
                    <a:p>
                      <a:pPr algn="l" fontAlgn="ctr"/>
                      <a:r>
                        <a:rPr lang="en-US" sz="1200" u="none" strike="noStrike" dirty="0">
                          <a:effectLst/>
                        </a:rPr>
                        <a:t>Lighting</a:t>
                      </a:r>
                      <a:endParaRPr lang="en-US" sz="1200" b="0" i="1" u="none" strike="noStrike" dirty="0">
                        <a:solidFill>
                          <a:srgbClr val="000000"/>
                        </a:solidFill>
                        <a:effectLst/>
                        <a:latin typeface="Montserrat Regular" panose="00000500000000000000" pitchFamily="2" charset="0"/>
                      </a:endParaRPr>
                    </a:p>
                  </a:txBody>
                  <a:tcPr marL="3321" marR="3321" marT="3321" marB="0" anchor="ctr"/>
                </a:tc>
                <a:tc>
                  <a:txBody>
                    <a:bodyPr/>
                    <a:lstStyle/>
                    <a:p>
                      <a:pPr algn="just" fontAlgn="ctr"/>
                      <a:r>
                        <a:rPr lang="en-US" sz="1200" u="none" strike="noStrike" dirty="0">
                          <a:effectLst/>
                        </a:rPr>
                        <a:t>Equipment to accommodate led bulbs for all light points. And an optional lighting proposal that includes direct and indirect, pendant, fixed, architectural and exterior lighting, taking into account the overall project.</a:t>
                      </a:r>
                      <a:endParaRPr lang="en-US" sz="1200" b="0" i="1" u="none" strike="noStrike" dirty="0">
                        <a:solidFill>
                          <a:srgbClr val="000000"/>
                        </a:solidFill>
                        <a:effectLst/>
                        <a:latin typeface="Montserrat Regular" panose="00000500000000000000" pitchFamily="2" charset="0"/>
                      </a:endParaRPr>
                    </a:p>
                  </a:txBody>
                  <a:tcPr marL="3321" marR="3321" marT="3321" marB="0" anchor="ctr"/>
                </a:tc>
                <a:extLst>
                  <a:ext uri="{0D108BD9-81ED-4DB2-BD59-A6C34878D82A}">
                    <a16:rowId xmlns:a16="http://schemas.microsoft.com/office/drawing/2014/main" val="21344720"/>
                  </a:ext>
                </a:extLst>
              </a:tr>
              <a:tr h="155836">
                <a:tc>
                  <a:txBody>
                    <a:bodyPr/>
                    <a:lstStyle/>
                    <a:p>
                      <a:pPr algn="ctr" fontAlgn="ctr"/>
                      <a:r>
                        <a:rPr lang="en-US" sz="1200" u="none" strike="noStrike" dirty="0">
                          <a:effectLst/>
                        </a:rPr>
                        <a:t> </a:t>
                      </a:r>
                      <a:endParaRPr lang="en-US" sz="1200" b="0" i="0" u="none" strike="noStrike" dirty="0">
                        <a:solidFill>
                          <a:srgbClr val="000000"/>
                        </a:solidFill>
                        <a:effectLst/>
                        <a:latin typeface="Montserrat Regular" panose="00000500000000000000" pitchFamily="2" charset="0"/>
                      </a:endParaRPr>
                    </a:p>
                  </a:txBody>
                  <a:tcPr marL="3321" marR="3321" marT="3321" marB="0" anchor="ctr"/>
                </a:tc>
                <a:tc>
                  <a:txBody>
                    <a:bodyPr/>
                    <a:lstStyle/>
                    <a:p>
                      <a:pPr algn="l" fontAlgn="ctr"/>
                      <a:r>
                        <a:rPr lang="en-US" sz="1200" u="none" strike="noStrike" dirty="0">
                          <a:effectLst/>
                        </a:rPr>
                        <a:t> </a:t>
                      </a:r>
                      <a:endParaRPr lang="en-US" sz="1200" b="0" i="0" u="none" strike="noStrike" dirty="0">
                        <a:solidFill>
                          <a:srgbClr val="000000"/>
                        </a:solidFill>
                        <a:effectLst/>
                        <a:latin typeface="Montserrat Regular" panose="00000500000000000000" pitchFamily="2" charset="0"/>
                      </a:endParaRPr>
                    </a:p>
                  </a:txBody>
                  <a:tcPr marL="3321" marR="3321" marT="3321" marB="0" anchor="ctr"/>
                </a:tc>
                <a:tc>
                  <a:txBody>
                    <a:bodyPr/>
                    <a:lstStyle/>
                    <a:p>
                      <a:pPr algn="just" fontAlgn="ctr"/>
                      <a:r>
                        <a:rPr lang="en-US" sz="1200" u="none" strike="noStrike">
                          <a:effectLst/>
                        </a:rPr>
                        <a:t> </a:t>
                      </a:r>
                      <a:endParaRPr lang="en-US" sz="1200" b="0" i="0" u="none" strike="noStrike">
                        <a:solidFill>
                          <a:srgbClr val="000000"/>
                        </a:solidFill>
                        <a:effectLst/>
                        <a:latin typeface="Montserrat Regular" panose="00000500000000000000" pitchFamily="2" charset="0"/>
                      </a:endParaRPr>
                    </a:p>
                  </a:txBody>
                  <a:tcPr marL="3321" marR="3321" marT="3321" marB="0" anchor="ctr"/>
                </a:tc>
                <a:extLst>
                  <a:ext uri="{0D108BD9-81ED-4DB2-BD59-A6C34878D82A}">
                    <a16:rowId xmlns:a16="http://schemas.microsoft.com/office/drawing/2014/main" val="314754997"/>
                  </a:ext>
                </a:extLst>
              </a:tr>
              <a:tr h="522456">
                <a:tc>
                  <a:txBody>
                    <a:bodyPr/>
                    <a:lstStyle/>
                    <a:p>
                      <a:pPr algn="ctr" fontAlgn="ctr"/>
                      <a:r>
                        <a:rPr lang="en-US" sz="1200" u="none" strike="noStrike" dirty="0">
                          <a:effectLst/>
                        </a:rPr>
                        <a:t>9.4*</a:t>
                      </a:r>
                      <a:endParaRPr lang="en-US" sz="1200" b="0" i="1" u="none" strike="noStrike" dirty="0">
                        <a:solidFill>
                          <a:srgbClr val="000000"/>
                        </a:solidFill>
                        <a:effectLst/>
                        <a:latin typeface="Montserrat Regular" panose="00000500000000000000" pitchFamily="2" charset="0"/>
                      </a:endParaRPr>
                    </a:p>
                  </a:txBody>
                  <a:tcPr marL="3321" marR="3321" marT="3321" marB="0" anchor="ctr"/>
                </a:tc>
                <a:tc>
                  <a:txBody>
                    <a:bodyPr/>
                    <a:lstStyle/>
                    <a:p>
                      <a:pPr algn="l" fontAlgn="ctr"/>
                      <a:r>
                        <a:rPr lang="en-US" sz="1200" u="none" strike="noStrike" dirty="0">
                          <a:effectLst/>
                        </a:rPr>
                        <a:t>Air Conditioning and Ventilation</a:t>
                      </a:r>
                      <a:endParaRPr lang="en-US" sz="1200" b="0" i="1" u="none" strike="noStrike" dirty="0">
                        <a:solidFill>
                          <a:srgbClr val="000000"/>
                        </a:solidFill>
                        <a:effectLst/>
                        <a:latin typeface="Montserrat Regular" panose="00000500000000000000" pitchFamily="2" charset="0"/>
                      </a:endParaRPr>
                    </a:p>
                  </a:txBody>
                  <a:tcPr marL="3321" marR="3321" marT="3321" marB="0" anchor="ctr"/>
                </a:tc>
                <a:tc>
                  <a:txBody>
                    <a:bodyPr/>
                    <a:lstStyle/>
                    <a:p>
                      <a:pPr algn="just" fontAlgn="ctr"/>
                      <a:r>
                        <a:rPr lang="en-US" sz="1200" u="none" strike="noStrike">
                          <a:effectLst/>
                        </a:rPr>
                        <a:t>Cooling of the rooms with the latest generation 12,000 BTU air conditioning and 18,000 BTU in the living area. Ceiling fan in the living room and bedrooms.</a:t>
                      </a:r>
                      <a:endParaRPr lang="en-US" sz="1200" b="0" i="1" u="none" strike="noStrike">
                        <a:solidFill>
                          <a:srgbClr val="000000"/>
                        </a:solidFill>
                        <a:effectLst/>
                        <a:latin typeface="Montserrat Regular" panose="00000500000000000000" pitchFamily="2" charset="0"/>
                      </a:endParaRPr>
                    </a:p>
                  </a:txBody>
                  <a:tcPr marL="3321" marR="3321" marT="3321" marB="0" anchor="ctr"/>
                </a:tc>
                <a:extLst>
                  <a:ext uri="{0D108BD9-81ED-4DB2-BD59-A6C34878D82A}">
                    <a16:rowId xmlns:a16="http://schemas.microsoft.com/office/drawing/2014/main" val="4104940194"/>
                  </a:ext>
                </a:extLst>
              </a:tr>
              <a:tr h="522456">
                <a:tc>
                  <a:txBody>
                    <a:bodyPr/>
                    <a:lstStyle/>
                    <a:p>
                      <a:pPr algn="ctr" fontAlgn="ctr"/>
                      <a:r>
                        <a:rPr lang="en-US" sz="1200" u="none" strike="noStrike" dirty="0">
                          <a:effectLst/>
                        </a:rPr>
                        <a:t>9.5</a:t>
                      </a:r>
                      <a:endParaRPr lang="en-US" sz="1200" b="0" i="1" u="none" strike="noStrike" dirty="0">
                        <a:solidFill>
                          <a:srgbClr val="000000"/>
                        </a:solidFill>
                        <a:effectLst/>
                        <a:latin typeface="Montserrat Regular" panose="00000500000000000000" pitchFamily="2" charset="0"/>
                      </a:endParaRPr>
                    </a:p>
                  </a:txBody>
                  <a:tcPr marL="3321" marR="3321" marT="3321" marB="0" anchor="ctr"/>
                </a:tc>
                <a:tc>
                  <a:txBody>
                    <a:bodyPr/>
                    <a:lstStyle/>
                    <a:p>
                      <a:pPr algn="l" fontAlgn="ctr"/>
                      <a:r>
                        <a:rPr lang="en-US" sz="1200" u="none" strike="noStrike" dirty="0">
                          <a:effectLst/>
                        </a:rPr>
                        <a:t>Socket</a:t>
                      </a:r>
                      <a:endParaRPr lang="en-US" sz="1200" b="0" i="1" u="none" strike="noStrike" dirty="0">
                        <a:solidFill>
                          <a:srgbClr val="000000"/>
                        </a:solidFill>
                        <a:effectLst/>
                        <a:latin typeface="Montserrat Regular" panose="00000500000000000000" pitchFamily="2" charset="0"/>
                      </a:endParaRPr>
                    </a:p>
                  </a:txBody>
                  <a:tcPr marL="3321" marR="3321" marT="3321" marB="0" anchor="ctr"/>
                </a:tc>
                <a:tc>
                  <a:txBody>
                    <a:bodyPr/>
                    <a:lstStyle/>
                    <a:p>
                      <a:pPr algn="just" fontAlgn="ctr"/>
                      <a:r>
                        <a:rPr lang="en-US" sz="1200" u="none" strike="noStrike">
                          <a:effectLst/>
                        </a:rPr>
                        <a:t>Modern socket outlets of the French brands Legrand or Schneider.</a:t>
                      </a:r>
                      <a:endParaRPr lang="en-US" sz="1200" b="0" i="1" u="none" strike="noStrike">
                        <a:solidFill>
                          <a:srgbClr val="000000"/>
                        </a:solidFill>
                        <a:effectLst/>
                        <a:latin typeface="Montserrat Regular" panose="00000500000000000000" pitchFamily="2" charset="0"/>
                      </a:endParaRPr>
                    </a:p>
                  </a:txBody>
                  <a:tcPr marL="3321" marR="3321" marT="3321" marB="0" anchor="ctr"/>
                </a:tc>
                <a:extLst>
                  <a:ext uri="{0D108BD9-81ED-4DB2-BD59-A6C34878D82A}">
                    <a16:rowId xmlns:a16="http://schemas.microsoft.com/office/drawing/2014/main" val="774751001"/>
                  </a:ext>
                </a:extLst>
              </a:tr>
              <a:tr h="162141">
                <a:tc>
                  <a:txBody>
                    <a:bodyPr/>
                    <a:lstStyle/>
                    <a:p>
                      <a:pPr algn="ctr" fontAlgn="ctr"/>
                      <a:r>
                        <a:rPr lang="en-US" sz="1200" u="none" strike="noStrike" dirty="0">
                          <a:effectLst/>
                        </a:rPr>
                        <a:t>10</a:t>
                      </a:r>
                      <a:endParaRPr lang="en-US" sz="1200" b="0" i="0" u="none" strike="noStrike" dirty="0">
                        <a:solidFill>
                          <a:srgbClr val="000000"/>
                        </a:solidFill>
                        <a:effectLst/>
                        <a:latin typeface="Montserrat Bold" panose="00000800000000000000" pitchFamily="2" charset="0"/>
                      </a:endParaRPr>
                    </a:p>
                  </a:txBody>
                  <a:tcPr marL="3321" marR="3321" marT="3321" marB="0" anchor="ctr"/>
                </a:tc>
                <a:tc>
                  <a:txBody>
                    <a:bodyPr/>
                    <a:lstStyle/>
                    <a:p>
                      <a:pPr algn="l" fontAlgn="ctr"/>
                      <a:r>
                        <a:rPr lang="en-US" sz="1200" u="none" strike="noStrike" dirty="0">
                          <a:effectLst/>
                        </a:rPr>
                        <a:t>PLUMBING</a:t>
                      </a:r>
                      <a:endParaRPr lang="en-US" sz="1200" b="0" i="0" u="none" strike="noStrike" dirty="0">
                        <a:solidFill>
                          <a:srgbClr val="000000"/>
                        </a:solidFill>
                        <a:effectLst/>
                        <a:latin typeface="Montserrat Bold" panose="00000800000000000000" pitchFamily="2" charset="0"/>
                      </a:endParaRPr>
                    </a:p>
                  </a:txBody>
                  <a:tcPr marL="3321" marR="3321" marT="3321" marB="0" anchor="ctr"/>
                </a:tc>
                <a:tc>
                  <a:txBody>
                    <a:bodyPr/>
                    <a:lstStyle/>
                    <a:p>
                      <a:pPr algn="l" fontAlgn="t"/>
                      <a:r>
                        <a:rPr lang="en-US" sz="900" u="none" strike="noStrike">
                          <a:effectLst/>
                        </a:rPr>
                        <a:t> </a:t>
                      </a:r>
                      <a:endParaRPr lang="en-US" sz="900" b="0" i="0" u="none" strike="noStrike">
                        <a:solidFill>
                          <a:srgbClr val="000000"/>
                        </a:solidFill>
                        <a:effectLst/>
                        <a:latin typeface="Helvetica Neue"/>
                      </a:endParaRPr>
                    </a:p>
                  </a:txBody>
                  <a:tcPr marL="3321" marR="3321" marT="3321" marB="0"/>
                </a:tc>
                <a:extLst>
                  <a:ext uri="{0D108BD9-81ED-4DB2-BD59-A6C34878D82A}">
                    <a16:rowId xmlns:a16="http://schemas.microsoft.com/office/drawing/2014/main" val="1153973229"/>
                  </a:ext>
                </a:extLst>
              </a:tr>
              <a:tr h="342299">
                <a:tc>
                  <a:txBody>
                    <a:bodyPr/>
                    <a:lstStyle/>
                    <a:p>
                      <a:pPr algn="ctr" fontAlgn="ctr"/>
                      <a:r>
                        <a:rPr lang="en-US" sz="1200" u="none" strike="noStrike" dirty="0">
                          <a:effectLst/>
                        </a:rPr>
                        <a:t>10.1</a:t>
                      </a:r>
                      <a:endParaRPr lang="en-US" sz="1200" b="0" i="0" u="none" strike="noStrike" dirty="0">
                        <a:solidFill>
                          <a:srgbClr val="000000"/>
                        </a:solidFill>
                        <a:effectLst/>
                        <a:latin typeface="Montserrat Regular" panose="00000500000000000000" pitchFamily="2" charset="0"/>
                      </a:endParaRPr>
                    </a:p>
                  </a:txBody>
                  <a:tcPr marL="3321" marR="3321" marT="3321" marB="0" anchor="ctr"/>
                </a:tc>
                <a:tc>
                  <a:txBody>
                    <a:bodyPr/>
                    <a:lstStyle/>
                    <a:p>
                      <a:pPr algn="l" fontAlgn="ctr"/>
                      <a:r>
                        <a:rPr lang="en-US" sz="1200" u="none" strike="noStrike">
                          <a:effectLst/>
                        </a:rPr>
                        <a:t>Hot and cold water</a:t>
                      </a:r>
                      <a:endParaRPr lang="en-US" sz="1200" b="0" i="0" u="none" strike="noStrike">
                        <a:solidFill>
                          <a:srgbClr val="000000"/>
                        </a:solidFill>
                        <a:effectLst/>
                        <a:latin typeface="Montserrat Regular" panose="00000500000000000000" pitchFamily="2" charset="0"/>
                      </a:endParaRPr>
                    </a:p>
                  </a:txBody>
                  <a:tcPr marL="3321" marR="3321" marT="3321" marB="0" anchor="ctr"/>
                </a:tc>
                <a:tc>
                  <a:txBody>
                    <a:bodyPr/>
                    <a:lstStyle/>
                    <a:p>
                      <a:pPr algn="just" fontAlgn="ctr"/>
                      <a:r>
                        <a:rPr lang="en-US" sz="1200" u="none" strike="noStrike" dirty="0">
                          <a:effectLst/>
                        </a:rPr>
                        <a:t>All polyethylene hot water supply pipes will be fully protected with Armaflex insulated pipe fitting or similar.</a:t>
                      </a:r>
                      <a:endParaRPr lang="en-US" sz="1200" b="0" i="0" u="none" strike="noStrike" dirty="0">
                        <a:solidFill>
                          <a:srgbClr val="000000"/>
                        </a:solidFill>
                        <a:effectLst/>
                        <a:latin typeface="Montserrat Regular" panose="00000500000000000000" pitchFamily="2" charset="0"/>
                      </a:endParaRPr>
                    </a:p>
                  </a:txBody>
                  <a:tcPr marL="3321" marR="3321" marT="3321" marB="0" anchor="ctr"/>
                </a:tc>
                <a:extLst>
                  <a:ext uri="{0D108BD9-81ED-4DB2-BD59-A6C34878D82A}">
                    <a16:rowId xmlns:a16="http://schemas.microsoft.com/office/drawing/2014/main" val="569222588"/>
                  </a:ext>
                </a:extLst>
              </a:tr>
              <a:tr h="155836">
                <a:tc>
                  <a:txBody>
                    <a:bodyPr/>
                    <a:lstStyle/>
                    <a:p>
                      <a:pPr algn="ctr" fontAlgn="ctr"/>
                      <a:r>
                        <a:rPr lang="en-US" sz="1200" u="none" strike="noStrike" dirty="0">
                          <a:effectLst/>
                        </a:rPr>
                        <a:t> </a:t>
                      </a:r>
                      <a:endParaRPr lang="en-US" sz="1200" b="0" i="0" u="none" strike="noStrike" dirty="0">
                        <a:solidFill>
                          <a:srgbClr val="000000"/>
                        </a:solidFill>
                        <a:effectLst/>
                        <a:latin typeface="Montserrat Regular" panose="00000500000000000000" pitchFamily="2" charset="0"/>
                      </a:endParaRPr>
                    </a:p>
                  </a:txBody>
                  <a:tcPr marL="3321" marR="3321" marT="3321" marB="0" anchor="ctr"/>
                </a:tc>
                <a:tc>
                  <a:txBody>
                    <a:bodyPr/>
                    <a:lstStyle/>
                    <a:p>
                      <a:pPr algn="l" fontAlgn="ctr"/>
                      <a:r>
                        <a:rPr lang="en-US" sz="1200" u="none" strike="noStrike">
                          <a:effectLst/>
                        </a:rPr>
                        <a:t> </a:t>
                      </a:r>
                      <a:endParaRPr lang="en-US" sz="1200" b="0" i="0" u="none" strike="noStrike">
                        <a:solidFill>
                          <a:srgbClr val="000000"/>
                        </a:solidFill>
                        <a:effectLst/>
                        <a:latin typeface="Montserrat Regular" panose="00000500000000000000" pitchFamily="2" charset="0"/>
                      </a:endParaRPr>
                    </a:p>
                  </a:txBody>
                  <a:tcPr marL="3321" marR="3321" marT="3321" marB="0" anchor="ctr"/>
                </a:tc>
                <a:tc>
                  <a:txBody>
                    <a:bodyPr/>
                    <a:lstStyle/>
                    <a:p>
                      <a:pPr algn="just" fontAlgn="ctr"/>
                      <a:r>
                        <a:rPr lang="en-US" sz="1200" u="none" strike="noStrike" dirty="0">
                          <a:effectLst/>
                        </a:rPr>
                        <a:t> </a:t>
                      </a:r>
                      <a:endParaRPr lang="en-US" sz="1200" b="0" i="0" u="none" strike="noStrike" dirty="0">
                        <a:solidFill>
                          <a:srgbClr val="000000"/>
                        </a:solidFill>
                        <a:effectLst/>
                        <a:latin typeface="Montserrat Regular" panose="00000500000000000000" pitchFamily="2" charset="0"/>
                      </a:endParaRPr>
                    </a:p>
                  </a:txBody>
                  <a:tcPr marL="3321" marR="3321" marT="3321" marB="0" anchor="ctr"/>
                </a:tc>
                <a:extLst>
                  <a:ext uri="{0D108BD9-81ED-4DB2-BD59-A6C34878D82A}">
                    <a16:rowId xmlns:a16="http://schemas.microsoft.com/office/drawing/2014/main" val="2578793176"/>
                  </a:ext>
                </a:extLst>
              </a:tr>
              <a:tr h="342299">
                <a:tc>
                  <a:txBody>
                    <a:bodyPr/>
                    <a:lstStyle/>
                    <a:p>
                      <a:pPr algn="ctr" fontAlgn="ctr"/>
                      <a:r>
                        <a:rPr lang="en-US" sz="1200" u="none" strike="noStrike" dirty="0">
                          <a:effectLst/>
                        </a:rPr>
                        <a:t>10.2</a:t>
                      </a:r>
                      <a:endParaRPr lang="en-US" sz="1200" b="0" i="0" u="none" strike="noStrike" dirty="0">
                        <a:solidFill>
                          <a:srgbClr val="000000"/>
                        </a:solidFill>
                        <a:effectLst/>
                        <a:latin typeface="Montserrat Regular" panose="00000500000000000000" pitchFamily="2" charset="0"/>
                      </a:endParaRPr>
                    </a:p>
                  </a:txBody>
                  <a:tcPr marL="3321" marR="3321" marT="3321" marB="0" anchor="ctr"/>
                </a:tc>
                <a:tc>
                  <a:txBody>
                    <a:bodyPr/>
                    <a:lstStyle/>
                    <a:p>
                      <a:pPr algn="l" fontAlgn="ctr"/>
                      <a:r>
                        <a:rPr lang="en-US" sz="1200" u="none" strike="noStrike">
                          <a:effectLst/>
                        </a:rPr>
                        <a:t>Solar water heater</a:t>
                      </a:r>
                      <a:endParaRPr lang="en-US" sz="1200" b="0" i="0" u="none" strike="noStrike">
                        <a:solidFill>
                          <a:srgbClr val="000000"/>
                        </a:solidFill>
                        <a:effectLst/>
                        <a:latin typeface="Montserrat Regular" panose="00000500000000000000" pitchFamily="2" charset="0"/>
                      </a:endParaRPr>
                    </a:p>
                  </a:txBody>
                  <a:tcPr marL="3321" marR="3321" marT="3321" marB="0" anchor="ctr"/>
                </a:tc>
                <a:tc>
                  <a:txBody>
                    <a:bodyPr/>
                    <a:lstStyle/>
                    <a:p>
                      <a:pPr algn="just" fontAlgn="ctr"/>
                      <a:r>
                        <a:rPr lang="en-US" sz="1200" u="none" strike="noStrike" dirty="0">
                          <a:effectLst/>
                        </a:rPr>
                        <a:t>Hot water storage and collectors, installed separately from each other, with a capacity of 300L.</a:t>
                      </a:r>
                      <a:endParaRPr lang="en-US" sz="1200" b="0" i="0" u="none" strike="noStrike" dirty="0">
                        <a:solidFill>
                          <a:srgbClr val="000000"/>
                        </a:solidFill>
                        <a:effectLst/>
                        <a:latin typeface="Montserrat Regular" panose="00000500000000000000" pitchFamily="2" charset="0"/>
                      </a:endParaRPr>
                    </a:p>
                  </a:txBody>
                  <a:tcPr marL="3321" marR="3321" marT="3321" marB="0" anchor="ctr"/>
                </a:tc>
                <a:extLst>
                  <a:ext uri="{0D108BD9-81ED-4DB2-BD59-A6C34878D82A}">
                    <a16:rowId xmlns:a16="http://schemas.microsoft.com/office/drawing/2014/main" val="3416660891"/>
                  </a:ext>
                </a:extLst>
              </a:tr>
              <a:tr h="155836">
                <a:tc>
                  <a:txBody>
                    <a:bodyPr/>
                    <a:lstStyle/>
                    <a:p>
                      <a:pPr algn="ctr" fontAlgn="ctr"/>
                      <a:r>
                        <a:rPr lang="en-US" sz="1200" u="none" strike="noStrike" dirty="0">
                          <a:effectLst/>
                        </a:rPr>
                        <a:t> </a:t>
                      </a:r>
                      <a:endParaRPr lang="en-US" sz="1200" b="0" i="0" u="none" strike="noStrike" dirty="0">
                        <a:solidFill>
                          <a:srgbClr val="000000"/>
                        </a:solidFill>
                        <a:effectLst/>
                        <a:latin typeface="Montserrat Regular" panose="00000500000000000000" pitchFamily="2" charset="0"/>
                      </a:endParaRPr>
                    </a:p>
                  </a:txBody>
                  <a:tcPr marL="3321" marR="3321" marT="3321" marB="0" anchor="ctr"/>
                </a:tc>
                <a:tc>
                  <a:txBody>
                    <a:bodyPr/>
                    <a:lstStyle/>
                    <a:p>
                      <a:pPr algn="l" fontAlgn="ctr"/>
                      <a:r>
                        <a:rPr lang="en-US" sz="1200" u="none" strike="noStrike">
                          <a:effectLst/>
                        </a:rPr>
                        <a:t> </a:t>
                      </a:r>
                      <a:endParaRPr lang="en-US" sz="1200" b="0" i="0" u="none" strike="noStrike">
                        <a:solidFill>
                          <a:srgbClr val="000000"/>
                        </a:solidFill>
                        <a:effectLst/>
                        <a:latin typeface="Montserrat Regular" panose="00000500000000000000" pitchFamily="2" charset="0"/>
                      </a:endParaRPr>
                    </a:p>
                  </a:txBody>
                  <a:tcPr marL="3321" marR="3321" marT="3321" marB="0" anchor="ctr"/>
                </a:tc>
                <a:tc>
                  <a:txBody>
                    <a:bodyPr/>
                    <a:lstStyle/>
                    <a:p>
                      <a:pPr algn="just" fontAlgn="ctr"/>
                      <a:r>
                        <a:rPr lang="en-US" sz="1200" u="none" strike="noStrike">
                          <a:effectLst/>
                        </a:rPr>
                        <a:t> </a:t>
                      </a:r>
                      <a:endParaRPr lang="en-US" sz="1200" b="0" i="0" u="none" strike="noStrike">
                        <a:solidFill>
                          <a:srgbClr val="000000"/>
                        </a:solidFill>
                        <a:effectLst/>
                        <a:latin typeface="Montserrat Regular" panose="00000500000000000000" pitchFamily="2" charset="0"/>
                      </a:endParaRPr>
                    </a:p>
                  </a:txBody>
                  <a:tcPr marL="3321" marR="3321" marT="3321" marB="0" anchor="ctr"/>
                </a:tc>
                <a:extLst>
                  <a:ext uri="{0D108BD9-81ED-4DB2-BD59-A6C34878D82A}">
                    <a16:rowId xmlns:a16="http://schemas.microsoft.com/office/drawing/2014/main" val="4271862271"/>
                  </a:ext>
                </a:extLst>
              </a:tr>
              <a:tr h="162141">
                <a:tc>
                  <a:txBody>
                    <a:bodyPr/>
                    <a:lstStyle/>
                    <a:p>
                      <a:pPr algn="ctr" fontAlgn="ctr"/>
                      <a:r>
                        <a:rPr lang="en-US" sz="1200" u="none" strike="noStrike">
                          <a:effectLst/>
                        </a:rPr>
                        <a:t>11</a:t>
                      </a:r>
                      <a:endParaRPr lang="en-US" sz="1200" b="0" i="0" u="none" strike="noStrike">
                        <a:solidFill>
                          <a:srgbClr val="000000"/>
                        </a:solidFill>
                        <a:effectLst/>
                        <a:latin typeface="Montserrat Regular" panose="00000500000000000000" pitchFamily="2" charset="0"/>
                      </a:endParaRPr>
                    </a:p>
                  </a:txBody>
                  <a:tcPr marL="3321" marR="3321" marT="3321" marB="0" anchor="ctr"/>
                </a:tc>
                <a:tc>
                  <a:txBody>
                    <a:bodyPr/>
                    <a:lstStyle/>
                    <a:p>
                      <a:pPr algn="l" fontAlgn="ctr"/>
                      <a:r>
                        <a:rPr lang="en-US" sz="1200" u="none" strike="noStrike">
                          <a:effectLst/>
                        </a:rPr>
                        <a:t>Water</a:t>
                      </a:r>
                      <a:endParaRPr lang="en-US" sz="1200" b="0" i="0" u="none" strike="noStrike">
                        <a:solidFill>
                          <a:srgbClr val="000000"/>
                        </a:solidFill>
                        <a:effectLst/>
                        <a:latin typeface="Montserrat Regular" panose="00000500000000000000" pitchFamily="2" charset="0"/>
                      </a:endParaRPr>
                    </a:p>
                  </a:txBody>
                  <a:tcPr marL="3321" marR="3321" marT="3321" marB="0" anchor="ctr"/>
                </a:tc>
                <a:tc>
                  <a:txBody>
                    <a:bodyPr/>
                    <a:lstStyle/>
                    <a:p>
                      <a:pPr algn="just" fontAlgn="ctr"/>
                      <a:r>
                        <a:rPr lang="en-US" sz="1200" u="none" strike="noStrike" dirty="0">
                          <a:effectLst/>
                        </a:rPr>
                        <a:t>The residence will be equipped with a common tank.</a:t>
                      </a:r>
                      <a:endParaRPr lang="en-US" sz="1200" b="0" i="0" u="none" strike="noStrike" dirty="0">
                        <a:solidFill>
                          <a:srgbClr val="000000"/>
                        </a:solidFill>
                        <a:effectLst/>
                        <a:latin typeface="Montserrat Regular" panose="00000500000000000000" pitchFamily="2" charset="0"/>
                      </a:endParaRPr>
                    </a:p>
                  </a:txBody>
                  <a:tcPr marL="3321" marR="3321" marT="3321" marB="0" anchor="ctr"/>
                </a:tc>
                <a:extLst>
                  <a:ext uri="{0D108BD9-81ED-4DB2-BD59-A6C34878D82A}">
                    <a16:rowId xmlns:a16="http://schemas.microsoft.com/office/drawing/2014/main" val="2596696196"/>
                  </a:ext>
                </a:extLst>
              </a:tr>
              <a:tr h="162141">
                <a:tc>
                  <a:txBody>
                    <a:bodyPr/>
                    <a:lstStyle/>
                    <a:p>
                      <a:pPr algn="ctr" fontAlgn="ctr"/>
                      <a:r>
                        <a:rPr lang="en-US" sz="1200" u="none" strike="noStrike" dirty="0">
                          <a:effectLst/>
                        </a:rPr>
                        <a:t>11.1</a:t>
                      </a:r>
                      <a:endParaRPr lang="en-US" sz="1200" b="0" i="0" u="none" strike="noStrike" dirty="0">
                        <a:solidFill>
                          <a:srgbClr val="000000"/>
                        </a:solidFill>
                        <a:effectLst/>
                        <a:latin typeface="Montserrat Bold" panose="00000800000000000000" pitchFamily="2" charset="0"/>
                      </a:endParaRPr>
                    </a:p>
                  </a:txBody>
                  <a:tcPr marL="3321" marR="3321" marT="3321" marB="0" anchor="ctr"/>
                </a:tc>
                <a:tc gridSpan="2">
                  <a:txBody>
                    <a:bodyPr/>
                    <a:lstStyle/>
                    <a:p>
                      <a:pPr algn="l" fontAlgn="ctr"/>
                      <a:r>
                        <a:rPr lang="en-US" sz="1200" u="none" strike="noStrike" dirty="0">
                          <a:effectLst/>
                        </a:rPr>
                        <a:t>EXTERNAL</a:t>
                      </a:r>
                      <a:endParaRPr lang="en-US" sz="1200" b="0" i="0" u="none" strike="noStrike" dirty="0">
                        <a:solidFill>
                          <a:srgbClr val="000000"/>
                        </a:solidFill>
                        <a:effectLst/>
                        <a:latin typeface="Montserrat Bold" panose="00000800000000000000" pitchFamily="2" charset="0"/>
                      </a:endParaRPr>
                    </a:p>
                  </a:txBody>
                  <a:tcPr marL="3321" marR="3321" marT="3321" marB="0" anchor="ctr"/>
                </a:tc>
                <a:tc hMerge="1">
                  <a:txBody>
                    <a:bodyPr/>
                    <a:lstStyle/>
                    <a:p>
                      <a:endParaRPr lang="en-US"/>
                    </a:p>
                  </a:txBody>
                  <a:tcPr/>
                </a:tc>
                <a:extLst>
                  <a:ext uri="{0D108BD9-81ED-4DB2-BD59-A6C34878D82A}">
                    <a16:rowId xmlns:a16="http://schemas.microsoft.com/office/drawing/2014/main" val="2216303605"/>
                  </a:ext>
                </a:extLst>
              </a:tr>
              <a:tr h="342299">
                <a:tc>
                  <a:txBody>
                    <a:bodyPr/>
                    <a:lstStyle/>
                    <a:p>
                      <a:pPr algn="ctr" fontAlgn="ctr"/>
                      <a:r>
                        <a:rPr lang="en-US" sz="1200" u="none" strike="noStrike" dirty="0">
                          <a:effectLst/>
                        </a:rPr>
                        <a:t>11.2</a:t>
                      </a:r>
                      <a:endParaRPr lang="en-US" sz="1200" b="0" i="1" u="none" strike="noStrike" dirty="0">
                        <a:solidFill>
                          <a:srgbClr val="000000"/>
                        </a:solidFill>
                        <a:effectLst/>
                        <a:latin typeface="Montserrat Regular" panose="00000500000000000000" pitchFamily="2" charset="0"/>
                      </a:endParaRPr>
                    </a:p>
                  </a:txBody>
                  <a:tcPr marL="3321" marR="3321" marT="3321" marB="0" anchor="ctr"/>
                </a:tc>
                <a:tc>
                  <a:txBody>
                    <a:bodyPr/>
                    <a:lstStyle/>
                    <a:p>
                      <a:pPr algn="l" fontAlgn="ctr"/>
                      <a:r>
                        <a:rPr lang="en-US" sz="1200" u="none" strike="noStrike">
                          <a:effectLst/>
                        </a:rPr>
                        <a:t>Landscaping</a:t>
                      </a:r>
                      <a:endParaRPr lang="en-US" sz="1200" b="0" i="1" u="none" strike="noStrike">
                        <a:solidFill>
                          <a:srgbClr val="000000"/>
                        </a:solidFill>
                        <a:effectLst/>
                        <a:latin typeface="Montserrat Regular" panose="00000500000000000000" pitchFamily="2" charset="0"/>
                      </a:endParaRPr>
                    </a:p>
                  </a:txBody>
                  <a:tcPr marL="3321" marR="3321" marT="3321" marB="0" anchor="ctr"/>
                </a:tc>
                <a:tc>
                  <a:txBody>
                    <a:bodyPr/>
                    <a:lstStyle/>
                    <a:p>
                      <a:pPr algn="just" fontAlgn="ctr"/>
                      <a:r>
                        <a:rPr lang="en-US" sz="1200" u="none" strike="noStrike" dirty="0">
                          <a:effectLst/>
                        </a:rPr>
                        <a:t>The landscaping will be composed of various palm trees and tropical vegetation to maintain the typical appearance of the island.</a:t>
                      </a:r>
                      <a:endParaRPr lang="en-US" sz="1200" b="0" i="1" u="none" strike="noStrike" dirty="0">
                        <a:solidFill>
                          <a:srgbClr val="000000"/>
                        </a:solidFill>
                        <a:effectLst/>
                        <a:latin typeface="Montserrat Regular" panose="00000500000000000000" pitchFamily="2" charset="0"/>
                      </a:endParaRPr>
                    </a:p>
                  </a:txBody>
                  <a:tcPr marL="3321" marR="3321" marT="3321" marB="0" anchor="ctr"/>
                </a:tc>
                <a:extLst>
                  <a:ext uri="{0D108BD9-81ED-4DB2-BD59-A6C34878D82A}">
                    <a16:rowId xmlns:a16="http://schemas.microsoft.com/office/drawing/2014/main" val="4063356960"/>
                  </a:ext>
                </a:extLst>
              </a:tr>
              <a:tr h="155836">
                <a:tc>
                  <a:txBody>
                    <a:bodyPr/>
                    <a:lstStyle/>
                    <a:p>
                      <a:pPr algn="ctr" fontAlgn="ctr"/>
                      <a:r>
                        <a:rPr lang="en-US" sz="1200" u="none" strike="noStrike" dirty="0">
                          <a:effectLst/>
                        </a:rPr>
                        <a:t> </a:t>
                      </a:r>
                      <a:endParaRPr lang="en-US" sz="1200" b="0" i="0" u="none" strike="noStrike" dirty="0">
                        <a:solidFill>
                          <a:srgbClr val="000000"/>
                        </a:solidFill>
                        <a:effectLst/>
                        <a:latin typeface="Montserrat Regular" panose="00000500000000000000" pitchFamily="2" charset="0"/>
                      </a:endParaRPr>
                    </a:p>
                  </a:txBody>
                  <a:tcPr marL="3321" marR="3321" marT="3321" marB="0" anchor="ctr"/>
                </a:tc>
                <a:tc>
                  <a:txBody>
                    <a:bodyPr/>
                    <a:lstStyle/>
                    <a:p>
                      <a:pPr algn="l" fontAlgn="ctr"/>
                      <a:r>
                        <a:rPr lang="en-US" sz="1200" u="none" strike="noStrike" dirty="0">
                          <a:effectLst/>
                        </a:rPr>
                        <a:t> </a:t>
                      </a:r>
                      <a:endParaRPr lang="en-US" sz="1200" b="0" i="0" u="none" strike="noStrike" dirty="0">
                        <a:solidFill>
                          <a:srgbClr val="000000"/>
                        </a:solidFill>
                        <a:effectLst/>
                        <a:latin typeface="Montserrat Regular" panose="00000500000000000000" pitchFamily="2" charset="0"/>
                      </a:endParaRPr>
                    </a:p>
                  </a:txBody>
                  <a:tcPr marL="3321" marR="3321" marT="3321" marB="0" anchor="ctr"/>
                </a:tc>
                <a:tc>
                  <a:txBody>
                    <a:bodyPr/>
                    <a:lstStyle/>
                    <a:p>
                      <a:pPr algn="just" fontAlgn="ctr"/>
                      <a:r>
                        <a:rPr lang="en-US" sz="1200" u="none" strike="noStrike" dirty="0">
                          <a:effectLst/>
                        </a:rPr>
                        <a:t> </a:t>
                      </a:r>
                      <a:endParaRPr lang="en-US" sz="1200" b="0" i="0" u="none" strike="noStrike" dirty="0">
                        <a:solidFill>
                          <a:srgbClr val="000000"/>
                        </a:solidFill>
                        <a:effectLst/>
                        <a:latin typeface="Montserrat Regular" panose="00000500000000000000" pitchFamily="2" charset="0"/>
                      </a:endParaRPr>
                    </a:p>
                  </a:txBody>
                  <a:tcPr marL="3321" marR="3321" marT="3321" marB="0" anchor="ctr"/>
                </a:tc>
                <a:extLst>
                  <a:ext uri="{0D108BD9-81ED-4DB2-BD59-A6C34878D82A}">
                    <a16:rowId xmlns:a16="http://schemas.microsoft.com/office/drawing/2014/main" val="3133897829"/>
                  </a:ext>
                </a:extLst>
              </a:tr>
              <a:tr h="155836">
                <a:tc>
                  <a:txBody>
                    <a:bodyPr/>
                    <a:lstStyle/>
                    <a:p>
                      <a:pPr algn="ctr" fontAlgn="ctr"/>
                      <a:r>
                        <a:rPr lang="en-US" sz="1200" u="none" strike="noStrike" dirty="0">
                          <a:effectLst/>
                        </a:rPr>
                        <a:t> </a:t>
                      </a:r>
                      <a:endParaRPr lang="en-US" sz="1200" b="0" i="0" u="none" strike="noStrike" dirty="0">
                        <a:solidFill>
                          <a:srgbClr val="000000"/>
                        </a:solidFill>
                        <a:effectLst/>
                        <a:latin typeface="Montserrat Regular" panose="00000500000000000000" pitchFamily="2" charset="0"/>
                      </a:endParaRPr>
                    </a:p>
                  </a:txBody>
                  <a:tcPr marL="3321" marR="3321" marT="3321" marB="0" anchor="ctr"/>
                </a:tc>
                <a:tc>
                  <a:txBody>
                    <a:bodyPr/>
                    <a:lstStyle/>
                    <a:p>
                      <a:pPr algn="l" fontAlgn="ctr"/>
                      <a:r>
                        <a:rPr lang="en-US" sz="1200" u="none" strike="noStrike">
                          <a:effectLst/>
                        </a:rPr>
                        <a:t> </a:t>
                      </a:r>
                      <a:endParaRPr lang="en-US" sz="1200" b="0" i="0" u="none" strike="noStrike">
                        <a:solidFill>
                          <a:srgbClr val="000000"/>
                        </a:solidFill>
                        <a:effectLst/>
                        <a:latin typeface="Montserrat Regular" panose="00000500000000000000" pitchFamily="2" charset="0"/>
                      </a:endParaRPr>
                    </a:p>
                  </a:txBody>
                  <a:tcPr marL="3321" marR="3321" marT="3321" marB="0" anchor="ctr"/>
                </a:tc>
                <a:tc>
                  <a:txBody>
                    <a:bodyPr/>
                    <a:lstStyle/>
                    <a:p>
                      <a:pPr algn="just" fontAlgn="ctr"/>
                      <a:r>
                        <a:rPr lang="en-US" sz="1200" u="none" strike="noStrike" dirty="0">
                          <a:effectLst/>
                        </a:rPr>
                        <a:t> </a:t>
                      </a:r>
                      <a:endParaRPr lang="en-US" sz="1200" b="0" i="0" u="none" strike="noStrike" dirty="0">
                        <a:solidFill>
                          <a:srgbClr val="000000"/>
                        </a:solidFill>
                        <a:effectLst/>
                        <a:latin typeface="Montserrat Regular" panose="00000500000000000000" pitchFamily="2" charset="0"/>
                      </a:endParaRPr>
                    </a:p>
                  </a:txBody>
                  <a:tcPr marL="3321" marR="3321" marT="3321" marB="0" anchor="ctr"/>
                </a:tc>
                <a:extLst>
                  <a:ext uri="{0D108BD9-81ED-4DB2-BD59-A6C34878D82A}">
                    <a16:rowId xmlns:a16="http://schemas.microsoft.com/office/drawing/2014/main" val="3103629883"/>
                  </a:ext>
                </a:extLst>
              </a:tr>
              <a:tr h="342299">
                <a:tc>
                  <a:txBody>
                    <a:bodyPr/>
                    <a:lstStyle/>
                    <a:p>
                      <a:pPr algn="ctr" fontAlgn="ctr"/>
                      <a:r>
                        <a:rPr lang="en-US" sz="1200" u="none" strike="noStrike" dirty="0">
                          <a:effectLst/>
                        </a:rPr>
                        <a:t>11.3</a:t>
                      </a:r>
                      <a:endParaRPr lang="en-US" sz="1200" b="0" i="0" u="none" strike="noStrike" dirty="0">
                        <a:solidFill>
                          <a:srgbClr val="000000"/>
                        </a:solidFill>
                        <a:effectLst/>
                        <a:latin typeface="Montserrat Regular" panose="00000500000000000000" pitchFamily="2" charset="0"/>
                      </a:endParaRPr>
                    </a:p>
                  </a:txBody>
                  <a:tcPr marL="3321" marR="3321" marT="3321" marB="0" anchor="ctr"/>
                </a:tc>
                <a:tc>
                  <a:txBody>
                    <a:bodyPr/>
                    <a:lstStyle/>
                    <a:p>
                      <a:pPr algn="l" fontAlgn="ctr"/>
                      <a:r>
                        <a:rPr lang="en-US" sz="1200" u="none" strike="noStrike">
                          <a:effectLst/>
                        </a:rPr>
                        <a:t>Irrigation</a:t>
                      </a:r>
                      <a:endParaRPr lang="en-US" sz="1200" b="0" i="0" u="none" strike="noStrike">
                        <a:solidFill>
                          <a:srgbClr val="000000"/>
                        </a:solidFill>
                        <a:effectLst/>
                        <a:latin typeface="Montserrat Regular" panose="00000500000000000000" pitchFamily="2" charset="0"/>
                      </a:endParaRPr>
                    </a:p>
                  </a:txBody>
                  <a:tcPr marL="3321" marR="3321" marT="3321" marB="0" anchor="ctr"/>
                </a:tc>
                <a:tc>
                  <a:txBody>
                    <a:bodyPr/>
                    <a:lstStyle/>
                    <a:p>
                      <a:pPr algn="just" fontAlgn="ctr"/>
                      <a:r>
                        <a:rPr lang="en-US" sz="1200" u="none" strike="noStrike" dirty="0">
                          <a:effectLst/>
                        </a:rPr>
                        <a:t>OPTIONAL Automatic watering in sections with a sprinkler and/or drip system.</a:t>
                      </a:r>
                      <a:endParaRPr lang="en-US" sz="1200" b="0" i="0" u="none" strike="noStrike" dirty="0">
                        <a:solidFill>
                          <a:srgbClr val="000000"/>
                        </a:solidFill>
                        <a:effectLst/>
                        <a:latin typeface="Montserrat Regular" panose="00000500000000000000" pitchFamily="2" charset="0"/>
                      </a:endParaRPr>
                    </a:p>
                  </a:txBody>
                  <a:tcPr marL="3321" marR="3321" marT="3321" marB="0" anchor="ctr"/>
                </a:tc>
                <a:extLst>
                  <a:ext uri="{0D108BD9-81ED-4DB2-BD59-A6C34878D82A}">
                    <a16:rowId xmlns:a16="http://schemas.microsoft.com/office/drawing/2014/main" val="2043538538"/>
                  </a:ext>
                </a:extLst>
              </a:tr>
            </a:tbl>
          </a:graphicData>
        </a:graphic>
      </p:graphicFrame>
    </p:spTree>
    <p:extLst>
      <p:ext uri="{BB962C8B-B14F-4D97-AF65-F5344CB8AC3E}">
        <p14:creationId xmlns:p14="http://schemas.microsoft.com/office/powerpoint/2010/main" val="108723510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27724-C93C-4F2D-BC16-C90AAEABB01D}"/>
              </a:ext>
            </a:extLst>
          </p:cNvPr>
          <p:cNvSpPr>
            <a:spLocks noGrp="1"/>
          </p:cNvSpPr>
          <p:nvPr>
            <p:ph type="title"/>
          </p:nvPr>
        </p:nvSpPr>
        <p:spPr>
          <a:xfrm>
            <a:off x="125819" y="88679"/>
            <a:ext cx="10515600" cy="740661"/>
          </a:xfrm>
        </p:spPr>
        <p:txBody>
          <a:bodyPr>
            <a:normAutofit/>
          </a:bodyPr>
          <a:lstStyle/>
          <a:p>
            <a:r>
              <a:rPr lang="en-US" sz="2800" b="1" i="1" u="sng" dirty="0">
                <a:latin typeface="Gabriola" panose="04040605051002020D02" pitchFamily="82" charset="0"/>
              </a:rPr>
              <a:t>Technical Specifications</a:t>
            </a:r>
          </a:p>
        </p:txBody>
      </p:sp>
      <p:graphicFrame>
        <p:nvGraphicFramePr>
          <p:cNvPr id="6" name="Content Placeholder 5">
            <a:extLst>
              <a:ext uri="{FF2B5EF4-FFF2-40B4-BE49-F238E27FC236}">
                <a16:creationId xmlns:a16="http://schemas.microsoft.com/office/drawing/2014/main" id="{E63AEAB6-75CA-0417-5460-40A3FE78EB56}"/>
              </a:ext>
            </a:extLst>
          </p:cNvPr>
          <p:cNvGraphicFramePr>
            <a:graphicFrameLocks noGrp="1"/>
          </p:cNvGraphicFramePr>
          <p:nvPr>
            <p:ph idx="1"/>
            <p:extLst>
              <p:ext uri="{D42A27DB-BD31-4B8C-83A1-F6EECF244321}">
                <p14:modId xmlns:p14="http://schemas.microsoft.com/office/powerpoint/2010/main" val="2881636766"/>
              </p:ext>
            </p:extLst>
          </p:nvPr>
        </p:nvGraphicFramePr>
        <p:xfrm>
          <a:off x="285307" y="711045"/>
          <a:ext cx="11144693" cy="5559128"/>
        </p:xfrm>
        <a:graphic>
          <a:graphicData uri="http://schemas.openxmlformats.org/drawingml/2006/table">
            <a:tbl>
              <a:tblPr>
                <a:tableStyleId>{5C22544A-7EE6-4342-B048-85BDC9FD1C3A}</a:tableStyleId>
              </a:tblPr>
              <a:tblGrid>
                <a:gridCol w="421357">
                  <a:extLst>
                    <a:ext uri="{9D8B030D-6E8A-4147-A177-3AD203B41FA5}">
                      <a16:colId xmlns:a16="http://schemas.microsoft.com/office/drawing/2014/main" val="3723226090"/>
                    </a:ext>
                  </a:extLst>
                </a:gridCol>
                <a:gridCol w="3040060">
                  <a:extLst>
                    <a:ext uri="{9D8B030D-6E8A-4147-A177-3AD203B41FA5}">
                      <a16:colId xmlns:a16="http://schemas.microsoft.com/office/drawing/2014/main" val="3266795190"/>
                    </a:ext>
                  </a:extLst>
                </a:gridCol>
                <a:gridCol w="7683276">
                  <a:extLst>
                    <a:ext uri="{9D8B030D-6E8A-4147-A177-3AD203B41FA5}">
                      <a16:colId xmlns:a16="http://schemas.microsoft.com/office/drawing/2014/main" val="1632058198"/>
                    </a:ext>
                  </a:extLst>
                </a:gridCol>
              </a:tblGrid>
              <a:tr h="238480">
                <a:tc>
                  <a:txBody>
                    <a:bodyPr/>
                    <a:lstStyle/>
                    <a:p>
                      <a:pPr algn="ctr" fontAlgn="ctr"/>
                      <a:r>
                        <a:rPr lang="en-US" sz="1400" u="none" strike="noStrike" dirty="0">
                          <a:effectLst/>
                        </a:rPr>
                        <a:t>12</a:t>
                      </a:r>
                      <a:endParaRPr lang="en-US" sz="1400" b="0" i="0" u="none" strike="noStrike" dirty="0">
                        <a:solidFill>
                          <a:srgbClr val="000000"/>
                        </a:solidFill>
                        <a:effectLst/>
                        <a:latin typeface="Montserrat Bold" panose="00000800000000000000" pitchFamily="2" charset="0"/>
                      </a:endParaRPr>
                    </a:p>
                  </a:txBody>
                  <a:tcPr marL="5059" marR="5059" marT="5059" marB="0" anchor="ctr"/>
                </a:tc>
                <a:tc gridSpan="2">
                  <a:txBody>
                    <a:bodyPr/>
                    <a:lstStyle/>
                    <a:p>
                      <a:pPr algn="l" fontAlgn="ctr"/>
                      <a:r>
                        <a:rPr lang="en-US" sz="1400" u="none" strike="noStrike" dirty="0">
                          <a:effectLst/>
                        </a:rPr>
                        <a:t>OUTSIDE THE RESIDENCE</a:t>
                      </a:r>
                      <a:endParaRPr lang="en-US" sz="1400" b="0" i="0" u="none" strike="noStrike" dirty="0">
                        <a:solidFill>
                          <a:srgbClr val="000000"/>
                        </a:solidFill>
                        <a:effectLst/>
                        <a:latin typeface="Montserrat Bold" panose="00000800000000000000" pitchFamily="2" charset="0"/>
                      </a:endParaRPr>
                    </a:p>
                  </a:txBody>
                  <a:tcPr marL="5059" marR="5059" marT="5059" marB="0" anchor="ctr"/>
                </a:tc>
                <a:tc hMerge="1">
                  <a:txBody>
                    <a:bodyPr/>
                    <a:lstStyle/>
                    <a:p>
                      <a:endParaRPr lang="en-US"/>
                    </a:p>
                  </a:txBody>
                  <a:tcPr/>
                </a:tc>
                <a:extLst>
                  <a:ext uri="{0D108BD9-81ED-4DB2-BD59-A6C34878D82A}">
                    <a16:rowId xmlns:a16="http://schemas.microsoft.com/office/drawing/2014/main" val="111876490"/>
                  </a:ext>
                </a:extLst>
              </a:tr>
              <a:tr h="495482">
                <a:tc>
                  <a:txBody>
                    <a:bodyPr/>
                    <a:lstStyle/>
                    <a:p>
                      <a:pPr algn="ctr" fontAlgn="ctr"/>
                      <a:r>
                        <a:rPr lang="en-US" sz="1400" u="none" strike="noStrike" dirty="0">
                          <a:effectLst/>
                        </a:rPr>
                        <a:t>12.1</a:t>
                      </a:r>
                      <a:endParaRPr lang="en-US" sz="1400" b="0" i="0" u="none" strike="noStrike" dirty="0">
                        <a:solidFill>
                          <a:srgbClr val="000000"/>
                        </a:solidFill>
                        <a:effectLst/>
                        <a:latin typeface="Montserrat Regular" panose="00000500000000000000" pitchFamily="2" charset="0"/>
                      </a:endParaRPr>
                    </a:p>
                  </a:txBody>
                  <a:tcPr marL="5059" marR="5059" marT="5059" marB="0" anchor="ctr"/>
                </a:tc>
                <a:tc>
                  <a:txBody>
                    <a:bodyPr/>
                    <a:lstStyle/>
                    <a:p>
                      <a:pPr algn="l" fontAlgn="ctr"/>
                      <a:r>
                        <a:rPr lang="en-US" sz="1400" u="none" strike="noStrike">
                          <a:effectLst/>
                        </a:rPr>
                        <a:t>Driveway</a:t>
                      </a:r>
                      <a:endParaRPr lang="en-US" sz="1400" b="0" i="0" u="none" strike="noStrike">
                        <a:solidFill>
                          <a:srgbClr val="000000"/>
                        </a:solidFill>
                        <a:effectLst/>
                        <a:latin typeface="Montserrat Regular" panose="00000500000000000000" pitchFamily="2" charset="0"/>
                      </a:endParaRPr>
                    </a:p>
                  </a:txBody>
                  <a:tcPr marL="5059" marR="5059" marT="5059" marB="0" anchor="ctr"/>
                </a:tc>
                <a:tc>
                  <a:txBody>
                    <a:bodyPr/>
                    <a:lstStyle/>
                    <a:p>
                      <a:pPr algn="just" fontAlgn="ctr"/>
                      <a:r>
                        <a:rPr lang="en-US" sz="1400" u="none" strike="noStrike" dirty="0">
                          <a:effectLst/>
                        </a:rPr>
                        <a:t>The main driveway will be asphalted with specific sections of cobblestone or evergreen concrete.</a:t>
                      </a:r>
                      <a:endParaRPr lang="en-US" sz="1400" b="0" i="0" u="none" strike="noStrike" dirty="0">
                        <a:solidFill>
                          <a:srgbClr val="000000"/>
                        </a:solidFill>
                        <a:effectLst/>
                        <a:latin typeface="Montserrat Regular" panose="00000500000000000000" pitchFamily="2" charset="0"/>
                      </a:endParaRPr>
                    </a:p>
                  </a:txBody>
                  <a:tcPr marL="5059" marR="5059" marT="5059" marB="0" anchor="ctr"/>
                </a:tc>
                <a:extLst>
                  <a:ext uri="{0D108BD9-81ED-4DB2-BD59-A6C34878D82A}">
                    <a16:rowId xmlns:a16="http://schemas.microsoft.com/office/drawing/2014/main" val="1220977642"/>
                  </a:ext>
                </a:extLst>
              </a:tr>
              <a:tr h="238480">
                <a:tc>
                  <a:txBody>
                    <a:bodyPr/>
                    <a:lstStyle/>
                    <a:p>
                      <a:pPr algn="ctr" fontAlgn="ctr"/>
                      <a:r>
                        <a:rPr lang="en-US" sz="1400" u="none" strike="noStrike" dirty="0">
                          <a:effectLst/>
                        </a:rPr>
                        <a:t> </a:t>
                      </a:r>
                      <a:endParaRPr lang="en-US" sz="1400" b="0" i="0" u="none" strike="noStrike" dirty="0">
                        <a:solidFill>
                          <a:srgbClr val="000000"/>
                        </a:solidFill>
                        <a:effectLst/>
                        <a:latin typeface="Montserrat Regular" panose="00000500000000000000" pitchFamily="2" charset="0"/>
                      </a:endParaRPr>
                    </a:p>
                  </a:txBody>
                  <a:tcPr marL="5059" marR="5059" marT="5059" marB="0" anchor="ctr"/>
                </a:tc>
                <a:tc>
                  <a:txBody>
                    <a:bodyPr/>
                    <a:lstStyle/>
                    <a:p>
                      <a:pPr algn="l" fontAlgn="ctr"/>
                      <a:r>
                        <a:rPr lang="en-US" sz="1400" u="none" strike="noStrike">
                          <a:effectLst/>
                        </a:rPr>
                        <a:t> </a:t>
                      </a:r>
                      <a:endParaRPr lang="en-US" sz="1400" b="0" i="0" u="none" strike="noStrike">
                        <a:solidFill>
                          <a:srgbClr val="000000"/>
                        </a:solidFill>
                        <a:effectLst/>
                        <a:latin typeface="Montserrat Regular" panose="00000500000000000000" pitchFamily="2" charset="0"/>
                      </a:endParaRPr>
                    </a:p>
                  </a:txBody>
                  <a:tcPr marL="5059" marR="5059" marT="5059" marB="0" anchor="ctr"/>
                </a:tc>
                <a:tc>
                  <a:txBody>
                    <a:bodyPr/>
                    <a:lstStyle/>
                    <a:p>
                      <a:pPr algn="just" fontAlgn="ctr"/>
                      <a:r>
                        <a:rPr lang="en-US" sz="1400" u="none" strike="noStrike">
                          <a:effectLst/>
                        </a:rPr>
                        <a:t> </a:t>
                      </a:r>
                      <a:endParaRPr lang="en-US" sz="1400" b="0" i="0" u="none" strike="noStrike">
                        <a:solidFill>
                          <a:srgbClr val="000000"/>
                        </a:solidFill>
                        <a:effectLst/>
                        <a:latin typeface="Montserrat Regular" panose="00000500000000000000" pitchFamily="2" charset="0"/>
                      </a:endParaRPr>
                    </a:p>
                  </a:txBody>
                  <a:tcPr marL="5059" marR="5059" marT="5059" marB="0" anchor="ctr"/>
                </a:tc>
                <a:extLst>
                  <a:ext uri="{0D108BD9-81ED-4DB2-BD59-A6C34878D82A}">
                    <a16:rowId xmlns:a16="http://schemas.microsoft.com/office/drawing/2014/main" val="2260469541"/>
                  </a:ext>
                </a:extLst>
              </a:tr>
              <a:tr h="238480">
                <a:tc>
                  <a:txBody>
                    <a:bodyPr/>
                    <a:lstStyle/>
                    <a:p>
                      <a:pPr algn="ctr" fontAlgn="ctr"/>
                      <a:r>
                        <a:rPr lang="en-US" sz="1400" u="none" strike="noStrike" dirty="0">
                          <a:effectLst/>
                        </a:rPr>
                        <a:t>12.2</a:t>
                      </a:r>
                      <a:endParaRPr lang="en-US" sz="1400" b="0" i="0" u="none" strike="noStrike" dirty="0">
                        <a:solidFill>
                          <a:srgbClr val="000000"/>
                        </a:solidFill>
                        <a:effectLst/>
                        <a:latin typeface="Montserrat Regular" panose="00000500000000000000" pitchFamily="2" charset="0"/>
                      </a:endParaRPr>
                    </a:p>
                  </a:txBody>
                  <a:tcPr marL="5059" marR="5059" marT="5059" marB="0" anchor="ctr"/>
                </a:tc>
                <a:tc>
                  <a:txBody>
                    <a:bodyPr/>
                    <a:lstStyle/>
                    <a:p>
                      <a:pPr algn="l" fontAlgn="ctr"/>
                      <a:r>
                        <a:rPr lang="en-US" sz="1400" u="none" strike="noStrike" dirty="0">
                          <a:effectLst/>
                        </a:rPr>
                        <a:t>Parking</a:t>
                      </a:r>
                      <a:endParaRPr lang="en-US" sz="1400" b="0" i="0" u="none" strike="noStrike" dirty="0">
                        <a:solidFill>
                          <a:srgbClr val="000000"/>
                        </a:solidFill>
                        <a:effectLst/>
                        <a:latin typeface="Montserrat Regular" panose="00000500000000000000" pitchFamily="2" charset="0"/>
                      </a:endParaRPr>
                    </a:p>
                  </a:txBody>
                  <a:tcPr marL="5059" marR="5059" marT="5059" marB="0" anchor="ctr"/>
                </a:tc>
                <a:tc>
                  <a:txBody>
                    <a:bodyPr/>
                    <a:lstStyle/>
                    <a:p>
                      <a:pPr algn="just" fontAlgn="ctr"/>
                      <a:r>
                        <a:rPr lang="en-US" sz="1400" u="none" strike="noStrike">
                          <a:effectLst/>
                        </a:rPr>
                        <a:t>Off-road parking with a combination of paving stones and concrete.</a:t>
                      </a:r>
                      <a:endParaRPr lang="en-US" sz="1400" b="0" i="0" u="none" strike="noStrike">
                        <a:solidFill>
                          <a:srgbClr val="000000"/>
                        </a:solidFill>
                        <a:effectLst/>
                        <a:latin typeface="Montserrat Regular" panose="00000500000000000000" pitchFamily="2" charset="0"/>
                      </a:endParaRPr>
                    </a:p>
                  </a:txBody>
                  <a:tcPr marL="5059" marR="5059" marT="5059" marB="0" anchor="ctr"/>
                </a:tc>
                <a:extLst>
                  <a:ext uri="{0D108BD9-81ED-4DB2-BD59-A6C34878D82A}">
                    <a16:rowId xmlns:a16="http://schemas.microsoft.com/office/drawing/2014/main" val="1438243831"/>
                  </a:ext>
                </a:extLst>
              </a:tr>
              <a:tr h="238480">
                <a:tc>
                  <a:txBody>
                    <a:bodyPr/>
                    <a:lstStyle/>
                    <a:p>
                      <a:pPr algn="ctr" fontAlgn="ctr"/>
                      <a:r>
                        <a:rPr lang="en-US" sz="1400" u="none" strike="noStrike" dirty="0">
                          <a:effectLst/>
                        </a:rPr>
                        <a:t> </a:t>
                      </a:r>
                      <a:endParaRPr lang="en-US" sz="1400" b="0" i="0" u="none" strike="noStrike" dirty="0">
                        <a:solidFill>
                          <a:srgbClr val="000000"/>
                        </a:solidFill>
                        <a:effectLst/>
                        <a:latin typeface="Montserrat Regular" panose="00000500000000000000" pitchFamily="2" charset="0"/>
                      </a:endParaRPr>
                    </a:p>
                  </a:txBody>
                  <a:tcPr marL="5059" marR="5059" marT="5059" marB="0" anchor="ctr"/>
                </a:tc>
                <a:tc>
                  <a:txBody>
                    <a:bodyPr/>
                    <a:lstStyle/>
                    <a:p>
                      <a:pPr algn="l" fontAlgn="ctr"/>
                      <a:r>
                        <a:rPr lang="en-US" sz="1400" u="none" strike="noStrike">
                          <a:effectLst/>
                        </a:rPr>
                        <a:t> </a:t>
                      </a:r>
                      <a:endParaRPr lang="en-US" sz="1400" b="0" i="0" u="none" strike="noStrike">
                        <a:solidFill>
                          <a:srgbClr val="000000"/>
                        </a:solidFill>
                        <a:effectLst/>
                        <a:latin typeface="Montserrat Regular" panose="00000500000000000000" pitchFamily="2" charset="0"/>
                      </a:endParaRPr>
                    </a:p>
                  </a:txBody>
                  <a:tcPr marL="5059" marR="5059" marT="5059" marB="0" anchor="ctr"/>
                </a:tc>
                <a:tc>
                  <a:txBody>
                    <a:bodyPr/>
                    <a:lstStyle/>
                    <a:p>
                      <a:pPr algn="just" fontAlgn="ctr"/>
                      <a:r>
                        <a:rPr lang="en-US" sz="1400" u="none" strike="noStrike">
                          <a:effectLst/>
                        </a:rPr>
                        <a:t> </a:t>
                      </a:r>
                      <a:endParaRPr lang="en-US" sz="1400" b="0" i="0" u="none" strike="noStrike">
                        <a:solidFill>
                          <a:srgbClr val="000000"/>
                        </a:solidFill>
                        <a:effectLst/>
                        <a:latin typeface="Montserrat Regular" panose="00000500000000000000" pitchFamily="2" charset="0"/>
                      </a:endParaRPr>
                    </a:p>
                  </a:txBody>
                  <a:tcPr marL="5059" marR="5059" marT="5059" marB="0" anchor="ctr"/>
                </a:tc>
                <a:extLst>
                  <a:ext uri="{0D108BD9-81ED-4DB2-BD59-A6C34878D82A}">
                    <a16:rowId xmlns:a16="http://schemas.microsoft.com/office/drawing/2014/main" val="910519416"/>
                  </a:ext>
                </a:extLst>
              </a:tr>
              <a:tr h="495482">
                <a:tc>
                  <a:txBody>
                    <a:bodyPr/>
                    <a:lstStyle/>
                    <a:p>
                      <a:pPr algn="ctr" fontAlgn="ctr"/>
                      <a:r>
                        <a:rPr lang="en-US" sz="1400" u="none" strike="noStrike" dirty="0">
                          <a:effectLst/>
                        </a:rPr>
                        <a:t>12.3</a:t>
                      </a:r>
                      <a:endParaRPr lang="en-US" sz="1400" b="0" i="0" u="none" strike="noStrike" dirty="0">
                        <a:solidFill>
                          <a:srgbClr val="000000"/>
                        </a:solidFill>
                        <a:effectLst/>
                        <a:latin typeface="Montserrat Regular" panose="00000500000000000000" pitchFamily="2" charset="0"/>
                      </a:endParaRPr>
                    </a:p>
                  </a:txBody>
                  <a:tcPr marL="5059" marR="5059" marT="5059" marB="0" anchor="ctr"/>
                </a:tc>
                <a:tc>
                  <a:txBody>
                    <a:bodyPr/>
                    <a:lstStyle/>
                    <a:p>
                      <a:pPr algn="l" fontAlgn="ctr"/>
                      <a:r>
                        <a:rPr lang="en-US" sz="1400" u="none" strike="noStrike">
                          <a:effectLst/>
                        </a:rPr>
                        <a:t>Water </a:t>
                      </a:r>
                      <a:endParaRPr lang="en-US" sz="1400" b="0" i="0" u="none" strike="noStrike">
                        <a:solidFill>
                          <a:srgbClr val="000000"/>
                        </a:solidFill>
                        <a:effectLst/>
                        <a:latin typeface="Montserrat Regular" panose="00000500000000000000" pitchFamily="2" charset="0"/>
                      </a:endParaRPr>
                    </a:p>
                  </a:txBody>
                  <a:tcPr marL="5059" marR="5059" marT="5059" marB="0" anchor="ctr"/>
                </a:tc>
                <a:tc>
                  <a:txBody>
                    <a:bodyPr/>
                    <a:lstStyle/>
                    <a:p>
                      <a:pPr algn="just" fontAlgn="ctr"/>
                      <a:r>
                        <a:rPr lang="en-US" sz="1400" u="none" strike="noStrike">
                          <a:effectLst/>
                        </a:rPr>
                        <a:t>The common green areas will be provided with water points for the installation of an irrigation system.</a:t>
                      </a:r>
                      <a:endParaRPr lang="en-US" sz="1400" b="0" i="0" u="none" strike="noStrike">
                        <a:solidFill>
                          <a:srgbClr val="000000"/>
                        </a:solidFill>
                        <a:effectLst/>
                        <a:latin typeface="Montserrat Regular" panose="00000500000000000000" pitchFamily="2" charset="0"/>
                      </a:endParaRPr>
                    </a:p>
                  </a:txBody>
                  <a:tcPr marL="5059" marR="5059" marT="5059" marB="0" anchor="ctr"/>
                </a:tc>
                <a:extLst>
                  <a:ext uri="{0D108BD9-81ED-4DB2-BD59-A6C34878D82A}">
                    <a16:rowId xmlns:a16="http://schemas.microsoft.com/office/drawing/2014/main" val="12943917"/>
                  </a:ext>
                </a:extLst>
              </a:tr>
              <a:tr h="238480">
                <a:tc>
                  <a:txBody>
                    <a:bodyPr/>
                    <a:lstStyle/>
                    <a:p>
                      <a:pPr algn="ctr" fontAlgn="ctr"/>
                      <a:r>
                        <a:rPr lang="en-US" sz="1400" u="none" strike="noStrike" dirty="0">
                          <a:effectLst/>
                        </a:rPr>
                        <a:t> </a:t>
                      </a:r>
                      <a:endParaRPr lang="en-US" sz="1400" b="0" i="0" u="none" strike="noStrike" dirty="0">
                        <a:solidFill>
                          <a:srgbClr val="000000"/>
                        </a:solidFill>
                        <a:effectLst/>
                        <a:latin typeface="Montserrat Regular" panose="00000500000000000000" pitchFamily="2" charset="0"/>
                      </a:endParaRPr>
                    </a:p>
                  </a:txBody>
                  <a:tcPr marL="5059" marR="5059" marT="5059" marB="0" anchor="ctr"/>
                </a:tc>
                <a:tc>
                  <a:txBody>
                    <a:bodyPr/>
                    <a:lstStyle/>
                    <a:p>
                      <a:pPr algn="l" fontAlgn="ctr"/>
                      <a:r>
                        <a:rPr lang="en-US" sz="1400" u="none" strike="noStrike">
                          <a:effectLst/>
                        </a:rPr>
                        <a:t> </a:t>
                      </a:r>
                      <a:endParaRPr lang="en-US" sz="1400" b="0" i="0" u="none" strike="noStrike">
                        <a:solidFill>
                          <a:srgbClr val="000000"/>
                        </a:solidFill>
                        <a:effectLst/>
                        <a:latin typeface="Montserrat Regular" panose="00000500000000000000" pitchFamily="2" charset="0"/>
                      </a:endParaRPr>
                    </a:p>
                  </a:txBody>
                  <a:tcPr marL="5059" marR="5059" marT="5059" marB="0" anchor="ctr"/>
                </a:tc>
                <a:tc>
                  <a:txBody>
                    <a:bodyPr/>
                    <a:lstStyle/>
                    <a:p>
                      <a:pPr algn="just" fontAlgn="ctr"/>
                      <a:r>
                        <a:rPr lang="en-US" sz="1400" u="none" strike="noStrike">
                          <a:effectLst/>
                        </a:rPr>
                        <a:t> </a:t>
                      </a:r>
                      <a:endParaRPr lang="en-US" sz="1400" b="0" i="0" u="none" strike="noStrike">
                        <a:solidFill>
                          <a:srgbClr val="000000"/>
                        </a:solidFill>
                        <a:effectLst/>
                        <a:latin typeface="Montserrat Regular" panose="00000500000000000000" pitchFamily="2" charset="0"/>
                      </a:endParaRPr>
                    </a:p>
                  </a:txBody>
                  <a:tcPr marL="5059" marR="5059" marT="5059" marB="0" anchor="ctr"/>
                </a:tc>
                <a:extLst>
                  <a:ext uri="{0D108BD9-81ED-4DB2-BD59-A6C34878D82A}">
                    <a16:rowId xmlns:a16="http://schemas.microsoft.com/office/drawing/2014/main" val="1181330092"/>
                  </a:ext>
                </a:extLst>
              </a:tr>
              <a:tr h="238480">
                <a:tc>
                  <a:txBody>
                    <a:bodyPr/>
                    <a:lstStyle/>
                    <a:p>
                      <a:pPr algn="ctr" fontAlgn="ctr"/>
                      <a:r>
                        <a:rPr lang="en-US" sz="1400" u="none" strike="noStrike">
                          <a:effectLst/>
                        </a:rPr>
                        <a:t>13</a:t>
                      </a:r>
                      <a:endParaRPr lang="en-US" sz="1400" b="0" i="0" u="none" strike="noStrike">
                        <a:solidFill>
                          <a:srgbClr val="000000"/>
                        </a:solidFill>
                        <a:effectLst/>
                        <a:latin typeface="Montserrat Bold" panose="00000800000000000000" pitchFamily="2" charset="0"/>
                      </a:endParaRPr>
                    </a:p>
                  </a:txBody>
                  <a:tcPr marL="5059" marR="5059" marT="5059" marB="0" anchor="ctr"/>
                </a:tc>
                <a:tc gridSpan="2">
                  <a:txBody>
                    <a:bodyPr/>
                    <a:lstStyle/>
                    <a:p>
                      <a:pPr algn="l" fontAlgn="ctr"/>
                      <a:r>
                        <a:rPr lang="en-US" sz="1400" u="none" strike="noStrike" dirty="0">
                          <a:effectLst/>
                        </a:rPr>
                        <a:t>SWIMMING POOL</a:t>
                      </a:r>
                      <a:endParaRPr lang="en-US" sz="1400" b="0" i="0" u="none" strike="noStrike" dirty="0">
                        <a:solidFill>
                          <a:srgbClr val="000000"/>
                        </a:solidFill>
                        <a:effectLst/>
                        <a:latin typeface="Montserrat Bold" panose="00000800000000000000" pitchFamily="2" charset="0"/>
                      </a:endParaRPr>
                    </a:p>
                  </a:txBody>
                  <a:tcPr marL="5059" marR="5059" marT="5059" marB="0" anchor="ctr"/>
                </a:tc>
                <a:tc hMerge="1">
                  <a:txBody>
                    <a:bodyPr/>
                    <a:lstStyle/>
                    <a:p>
                      <a:endParaRPr lang="en-US"/>
                    </a:p>
                  </a:txBody>
                  <a:tcPr/>
                </a:tc>
                <a:extLst>
                  <a:ext uri="{0D108BD9-81ED-4DB2-BD59-A6C34878D82A}">
                    <a16:rowId xmlns:a16="http://schemas.microsoft.com/office/drawing/2014/main" val="2912493634"/>
                  </a:ext>
                </a:extLst>
              </a:tr>
              <a:tr h="495482">
                <a:tc>
                  <a:txBody>
                    <a:bodyPr/>
                    <a:lstStyle/>
                    <a:p>
                      <a:pPr algn="ctr" fontAlgn="ctr"/>
                      <a:r>
                        <a:rPr lang="en-US" sz="1400" u="none" strike="noStrike" dirty="0">
                          <a:effectLst/>
                        </a:rPr>
                        <a:t>13.1</a:t>
                      </a:r>
                      <a:endParaRPr lang="en-US" sz="1400" b="0" i="0" u="none" strike="noStrike" dirty="0">
                        <a:solidFill>
                          <a:srgbClr val="000000"/>
                        </a:solidFill>
                        <a:effectLst/>
                        <a:latin typeface="Montserrat Regular" panose="00000500000000000000" pitchFamily="2" charset="0"/>
                      </a:endParaRPr>
                    </a:p>
                  </a:txBody>
                  <a:tcPr marL="5059" marR="5059" marT="5059" marB="0" anchor="ctr"/>
                </a:tc>
                <a:tc>
                  <a:txBody>
                    <a:bodyPr/>
                    <a:lstStyle/>
                    <a:p>
                      <a:pPr algn="l" fontAlgn="ctr"/>
                      <a:r>
                        <a:rPr lang="en-US" sz="1400" u="none" strike="noStrike" dirty="0">
                          <a:effectLst/>
                        </a:rPr>
                        <a:t>Structure </a:t>
                      </a:r>
                      <a:endParaRPr lang="en-US" sz="1400" b="0" i="0" u="none" strike="noStrike" dirty="0">
                        <a:solidFill>
                          <a:srgbClr val="000000"/>
                        </a:solidFill>
                        <a:effectLst/>
                        <a:latin typeface="Montserrat Regular" panose="00000500000000000000" pitchFamily="2" charset="0"/>
                      </a:endParaRPr>
                    </a:p>
                  </a:txBody>
                  <a:tcPr marL="5059" marR="5059" marT="5059" marB="0" anchor="ctr"/>
                </a:tc>
                <a:tc>
                  <a:txBody>
                    <a:bodyPr/>
                    <a:lstStyle/>
                    <a:p>
                      <a:pPr algn="just" fontAlgn="ctr"/>
                      <a:r>
                        <a:rPr lang="en-US" sz="1400" u="none" strike="noStrike">
                          <a:effectLst/>
                        </a:rPr>
                        <a:t>Reinforced concrete structure with a predefined slates. </a:t>
                      </a:r>
                      <a:endParaRPr lang="en-US" sz="1400" b="0" i="0" u="none" strike="noStrike">
                        <a:solidFill>
                          <a:srgbClr val="000000"/>
                        </a:solidFill>
                        <a:effectLst/>
                        <a:latin typeface="Montserrat Regular" panose="00000500000000000000" pitchFamily="2" charset="0"/>
                      </a:endParaRPr>
                    </a:p>
                  </a:txBody>
                  <a:tcPr marL="5059" marR="5059" marT="5059" marB="0" anchor="ctr"/>
                </a:tc>
                <a:extLst>
                  <a:ext uri="{0D108BD9-81ED-4DB2-BD59-A6C34878D82A}">
                    <a16:rowId xmlns:a16="http://schemas.microsoft.com/office/drawing/2014/main" val="3269036658"/>
                  </a:ext>
                </a:extLst>
              </a:tr>
              <a:tr h="238480">
                <a:tc>
                  <a:txBody>
                    <a:bodyPr/>
                    <a:lstStyle/>
                    <a:p>
                      <a:pPr algn="ctr" fontAlgn="ctr"/>
                      <a:r>
                        <a:rPr lang="en-US" sz="1400" u="none" strike="noStrike">
                          <a:effectLst/>
                        </a:rPr>
                        <a:t> </a:t>
                      </a:r>
                      <a:endParaRPr lang="en-US" sz="1400" b="0" i="0" u="none" strike="noStrike">
                        <a:solidFill>
                          <a:srgbClr val="000000"/>
                        </a:solidFill>
                        <a:effectLst/>
                        <a:latin typeface="Montserrat Regular" panose="00000500000000000000" pitchFamily="2" charset="0"/>
                      </a:endParaRPr>
                    </a:p>
                  </a:txBody>
                  <a:tcPr marL="5059" marR="5059" marT="5059" marB="0" anchor="ctr"/>
                </a:tc>
                <a:tc>
                  <a:txBody>
                    <a:bodyPr/>
                    <a:lstStyle/>
                    <a:p>
                      <a:pPr algn="l" fontAlgn="ctr"/>
                      <a:r>
                        <a:rPr lang="en-US" sz="1400" u="none" strike="noStrike" dirty="0">
                          <a:effectLst/>
                        </a:rPr>
                        <a:t> </a:t>
                      </a:r>
                      <a:endParaRPr lang="en-US" sz="1400" b="0" i="0" u="none" strike="noStrike" dirty="0">
                        <a:solidFill>
                          <a:srgbClr val="000000"/>
                        </a:solidFill>
                        <a:effectLst/>
                        <a:latin typeface="Montserrat Regular" panose="00000500000000000000" pitchFamily="2" charset="0"/>
                      </a:endParaRPr>
                    </a:p>
                  </a:txBody>
                  <a:tcPr marL="5059" marR="5059" marT="5059" marB="0" anchor="ctr"/>
                </a:tc>
                <a:tc>
                  <a:txBody>
                    <a:bodyPr/>
                    <a:lstStyle/>
                    <a:p>
                      <a:pPr algn="just" fontAlgn="ctr"/>
                      <a:r>
                        <a:rPr lang="en-US" sz="1400" u="none" strike="noStrike">
                          <a:effectLst/>
                        </a:rPr>
                        <a:t> </a:t>
                      </a:r>
                      <a:endParaRPr lang="en-US" sz="1400" b="0" i="0" u="none" strike="noStrike">
                        <a:solidFill>
                          <a:srgbClr val="000000"/>
                        </a:solidFill>
                        <a:effectLst/>
                        <a:latin typeface="Montserrat Regular" panose="00000500000000000000" pitchFamily="2" charset="0"/>
                      </a:endParaRPr>
                    </a:p>
                  </a:txBody>
                  <a:tcPr marL="5059" marR="5059" marT="5059" marB="0" anchor="ctr"/>
                </a:tc>
                <a:extLst>
                  <a:ext uri="{0D108BD9-81ED-4DB2-BD59-A6C34878D82A}">
                    <a16:rowId xmlns:a16="http://schemas.microsoft.com/office/drawing/2014/main" val="2685021249"/>
                  </a:ext>
                </a:extLst>
              </a:tr>
              <a:tr h="238480">
                <a:tc>
                  <a:txBody>
                    <a:bodyPr/>
                    <a:lstStyle/>
                    <a:p>
                      <a:pPr algn="ctr" fontAlgn="ctr"/>
                      <a:r>
                        <a:rPr lang="en-US" sz="1400" u="none" strike="noStrike" dirty="0">
                          <a:effectLst/>
                        </a:rPr>
                        <a:t>13.2</a:t>
                      </a:r>
                      <a:endParaRPr lang="en-US" sz="1400" b="0" i="0" u="none" strike="noStrike" dirty="0">
                        <a:solidFill>
                          <a:srgbClr val="000000"/>
                        </a:solidFill>
                        <a:effectLst/>
                        <a:latin typeface="Montserrat Regular" panose="00000500000000000000" pitchFamily="2" charset="0"/>
                      </a:endParaRPr>
                    </a:p>
                  </a:txBody>
                  <a:tcPr marL="5059" marR="5059" marT="5059" marB="0" anchor="ctr"/>
                </a:tc>
                <a:tc>
                  <a:txBody>
                    <a:bodyPr/>
                    <a:lstStyle/>
                    <a:p>
                      <a:pPr algn="l" fontAlgn="ctr"/>
                      <a:r>
                        <a:rPr lang="en-US" sz="1400" u="none" strike="noStrike">
                          <a:effectLst/>
                        </a:rPr>
                        <a:t>Filtration </a:t>
                      </a:r>
                      <a:endParaRPr lang="en-US" sz="1400" b="0" i="0" u="none" strike="noStrike">
                        <a:solidFill>
                          <a:srgbClr val="000000"/>
                        </a:solidFill>
                        <a:effectLst/>
                        <a:latin typeface="Montserrat Regular" panose="00000500000000000000" pitchFamily="2" charset="0"/>
                      </a:endParaRPr>
                    </a:p>
                  </a:txBody>
                  <a:tcPr marL="5059" marR="5059" marT="5059" marB="0" anchor="ctr"/>
                </a:tc>
                <a:tc>
                  <a:txBody>
                    <a:bodyPr/>
                    <a:lstStyle/>
                    <a:p>
                      <a:pPr algn="just" fontAlgn="ctr"/>
                      <a:r>
                        <a:rPr lang="en-US" sz="1400" u="none" strike="noStrike">
                          <a:effectLst/>
                        </a:rPr>
                        <a:t>Salt filtration. </a:t>
                      </a:r>
                      <a:endParaRPr lang="en-US" sz="1400" b="0" i="0" u="none" strike="noStrike">
                        <a:solidFill>
                          <a:srgbClr val="000000"/>
                        </a:solidFill>
                        <a:effectLst/>
                        <a:latin typeface="Montserrat Regular" panose="00000500000000000000" pitchFamily="2" charset="0"/>
                      </a:endParaRPr>
                    </a:p>
                  </a:txBody>
                  <a:tcPr marL="5059" marR="5059" marT="5059" marB="0" anchor="ctr"/>
                </a:tc>
                <a:extLst>
                  <a:ext uri="{0D108BD9-81ED-4DB2-BD59-A6C34878D82A}">
                    <a16:rowId xmlns:a16="http://schemas.microsoft.com/office/drawing/2014/main" val="1935931748"/>
                  </a:ext>
                </a:extLst>
              </a:tr>
              <a:tr h="238480">
                <a:tc>
                  <a:txBody>
                    <a:bodyPr/>
                    <a:lstStyle/>
                    <a:p>
                      <a:pPr algn="ctr" fontAlgn="ctr"/>
                      <a:r>
                        <a:rPr lang="en-US" sz="1400" u="none" strike="noStrike">
                          <a:effectLst/>
                        </a:rPr>
                        <a:t>14</a:t>
                      </a:r>
                      <a:endParaRPr lang="en-US" sz="1400" b="0" i="0" u="none" strike="noStrike">
                        <a:solidFill>
                          <a:srgbClr val="000000"/>
                        </a:solidFill>
                        <a:effectLst/>
                        <a:latin typeface="Montserrat Bold" panose="00000800000000000000" pitchFamily="2" charset="0"/>
                      </a:endParaRPr>
                    </a:p>
                  </a:txBody>
                  <a:tcPr marL="5059" marR="5059" marT="5059" marB="0" anchor="ctr"/>
                </a:tc>
                <a:tc gridSpan="2">
                  <a:txBody>
                    <a:bodyPr/>
                    <a:lstStyle/>
                    <a:p>
                      <a:pPr algn="l" fontAlgn="ctr"/>
                      <a:r>
                        <a:rPr lang="en-US" sz="1400" u="none" strike="noStrike" dirty="0">
                          <a:effectLst/>
                        </a:rPr>
                        <a:t>SECURITY</a:t>
                      </a:r>
                      <a:endParaRPr lang="en-US" sz="1400" b="0" i="0" u="none" strike="noStrike" dirty="0">
                        <a:solidFill>
                          <a:srgbClr val="000000"/>
                        </a:solidFill>
                        <a:effectLst/>
                        <a:latin typeface="Montserrat Bold" panose="00000800000000000000" pitchFamily="2" charset="0"/>
                      </a:endParaRPr>
                    </a:p>
                  </a:txBody>
                  <a:tcPr marL="5059" marR="5059" marT="5059" marB="0" anchor="ctr"/>
                </a:tc>
                <a:tc hMerge="1">
                  <a:txBody>
                    <a:bodyPr/>
                    <a:lstStyle/>
                    <a:p>
                      <a:endParaRPr lang="en-US"/>
                    </a:p>
                  </a:txBody>
                  <a:tcPr/>
                </a:tc>
                <a:extLst>
                  <a:ext uri="{0D108BD9-81ED-4DB2-BD59-A6C34878D82A}">
                    <a16:rowId xmlns:a16="http://schemas.microsoft.com/office/drawing/2014/main" val="1592099859"/>
                  </a:ext>
                </a:extLst>
              </a:tr>
              <a:tr h="238480">
                <a:tc>
                  <a:txBody>
                    <a:bodyPr/>
                    <a:lstStyle/>
                    <a:p>
                      <a:pPr algn="ctr" fontAlgn="ctr"/>
                      <a:r>
                        <a:rPr lang="en-US" sz="1400" u="none" strike="noStrike" dirty="0">
                          <a:effectLst/>
                        </a:rPr>
                        <a:t>14.1</a:t>
                      </a:r>
                      <a:endParaRPr lang="en-US" sz="1400" b="0" i="0" u="none" strike="noStrike" dirty="0">
                        <a:solidFill>
                          <a:srgbClr val="000000"/>
                        </a:solidFill>
                        <a:effectLst/>
                        <a:latin typeface="Montserrat Regular" panose="00000500000000000000" pitchFamily="2" charset="0"/>
                      </a:endParaRPr>
                    </a:p>
                  </a:txBody>
                  <a:tcPr marL="5059" marR="5059" marT="5059" marB="0" anchor="ctr"/>
                </a:tc>
                <a:tc>
                  <a:txBody>
                    <a:bodyPr/>
                    <a:lstStyle/>
                    <a:p>
                      <a:pPr algn="l" fontAlgn="ctr"/>
                      <a:r>
                        <a:rPr lang="en-US" sz="1400" u="none" strike="noStrike" dirty="0">
                          <a:effectLst/>
                        </a:rPr>
                        <a:t>Alarm</a:t>
                      </a:r>
                      <a:endParaRPr lang="en-US" sz="1400" b="0" i="0" u="none" strike="noStrike" dirty="0">
                        <a:solidFill>
                          <a:srgbClr val="000000"/>
                        </a:solidFill>
                        <a:effectLst/>
                        <a:latin typeface="Montserrat Regular" panose="00000500000000000000" pitchFamily="2" charset="0"/>
                      </a:endParaRPr>
                    </a:p>
                  </a:txBody>
                  <a:tcPr marL="5059" marR="5059" marT="5059" marB="0" anchor="ctr"/>
                </a:tc>
                <a:tc>
                  <a:txBody>
                    <a:bodyPr/>
                    <a:lstStyle/>
                    <a:p>
                      <a:pPr algn="just" fontAlgn="ctr"/>
                      <a:r>
                        <a:rPr lang="en-US" sz="1400" u="none" strike="noStrike">
                          <a:effectLst/>
                        </a:rPr>
                        <a:t>Alarm in each villa, connected to an external security company.</a:t>
                      </a:r>
                      <a:endParaRPr lang="en-US" sz="1400" b="0" i="0" u="none" strike="noStrike">
                        <a:solidFill>
                          <a:srgbClr val="000000"/>
                        </a:solidFill>
                        <a:effectLst/>
                        <a:latin typeface="Montserrat Regular" panose="00000500000000000000" pitchFamily="2" charset="0"/>
                      </a:endParaRPr>
                    </a:p>
                  </a:txBody>
                  <a:tcPr marL="5059" marR="5059" marT="5059" marB="0" anchor="ctr"/>
                </a:tc>
                <a:extLst>
                  <a:ext uri="{0D108BD9-81ED-4DB2-BD59-A6C34878D82A}">
                    <a16:rowId xmlns:a16="http://schemas.microsoft.com/office/drawing/2014/main" val="522731368"/>
                  </a:ext>
                </a:extLst>
              </a:tr>
              <a:tr h="238480">
                <a:tc>
                  <a:txBody>
                    <a:bodyPr/>
                    <a:lstStyle/>
                    <a:p>
                      <a:pPr algn="ctr" fontAlgn="ctr"/>
                      <a:r>
                        <a:rPr lang="en-US" sz="1400" u="none" strike="noStrike">
                          <a:effectLst/>
                        </a:rPr>
                        <a:t> </a:t>
                      </a:r>
                      <a:endParaRPr lang="en-US" sz="1400" b="0" i="0" u="none" strike="noStrike">
                        <a:solidFill>
                          <a:srgbClr val="000000"/>
                        </a:solidFill>
                        <a:effectLst/>
                        <a:latin typeface="Montserrat Regular" panose="00000500000000000000" pitchFamily="2" charset="0"/>
                      </a:endParaRPr>
                    </a:p>
                  </a:txBody>
                  <a:tcPr marL="5059" marR="5059" marT="5059" marB="0" anchor="ctr"/>
                </a:tc>
                <a:tc>
                  <a:txBody>
                    <a:bodyPr/>
                    <a:lstStyle/>
                    <a:p>
                      <a:pPr algn="l" fontAlgn="ctr"/>
                      <a:r>
                        <a:rPr lang="en-US" sz="1400" u="none" strike="noStrike" dirty="0">
                          <a:effectLst/>
                        </a:rPr>
                        <a:t> </a:t>
                      </a:r>
                      <a:endParaRPr lang="en-US" sz="1400" b="0" i="0" u="none" strike="noStrike" dirty="0">
                        <a:solidFill>
                          <a:srgbClr val="000000"/>
                        </a:solidFill>
                        <a:effectLst/>
                        <a:latin typeface="Montserrat Regular" panose="00000500000000000000" pitchFamily="2" charset="0"/>
                      </a:endParaRPr>
                    </a:p>
                  </a:txBody>
                  <a:tcPr marL="5059" marR="5059" marT="5059" marB="0" anchor="ctr"/>
                </a:tc>
                <a:tc>
                  <a:txBody>
                    <a:bodyPr/>
                    <a:lstStyle/>
                    <a:p>
                      <a:pPr algn="just" fontAlgn="ctr"/>
                      <a:r>
                        <a:rPr lang="en-US" sz="1400" u="none" strike="noStrike">
                          <a:effectLst/>
                        </a:rPr>
                        <a:t> </a:t>
                      </a:r>
                      <a:endParaRPr lang="en-US" sz="1400" b="0" i="0" u="none" strike="noStrike">
                        <a:solidFill>
                          <a:srgbClr val="000000"/>
                        </a:solidFill>
                        <a:effectLst/>
                        <a:latin typeface="Montserrat Regular" panose="00000500000000000000" pitchFamily="2" charset="0"/>
                      </a:endParaRPr>
                    </a:p>
                  </a:txBody>
                  <a:tcPr marL="5059" marR="5059" marT="5059" marB="0" anchor="ctr"/>
                </a:tc>
                <a:extLst>
                  <a:ext uri="{0D108BD9-81ED-4DB2-BD59-A6C34878D82A}">
                    <a16:rowId xmlns:a16="http://schemas.microsoft.com/office/drawing/2014/main" val="1085268226"/>
                  </a:ext>
                </a:extLst>
              </a:tr>
              <a:tr h="495482">
                <a:tc>
                  <a:txBody>
                    <a:bodyPr/>
                    <a:lstStyle/>
                    <a:p>
                      <a:pPr algn="ctr" fontAlgn="ctr"/>
                      <a:r>
                        <a:rPr lang="en-US" sz="1400" u="none" strike="noStrike" dirty="0">
                          <a:effectLst/>
                        </a:rPr>
                        <a:t>14.2</a:t>
                      </a:r>
                      <a:endParaRPr lang="en-US" sz="1400" b="0" i="0" u="none" strike="noStrike" dirty="0">
                        <a:solidFill>
                          <a:srgbClr val="000000"/>
                        </a:solidFill>
                        <a:effectLst/>
                        <a:latin typeface="Montserrat Regular" panose="00000500000000000000" pitchFamily="2" charset="0"/>
                      </a:endParaRPr>
                    </a:p>
                  </a:txBody>
                  <a:tcPr marL="5059" marR="5059" marT="5059" marB="0" anchor="ctr"/>
                </a:tc>
                <a:tc>
                  <a:txBody>
                    <a:bodyPr/>
                    <a:lstStyle/>
                    <a:p>
                      <a:pPr algn="l" fontAlgn="ctr"/>
                      <a:r>
                        <a:rPr lang="en-US" sz="1400" u="none" strike="noStrike" dirty="0">
                          <a:effectLst/>
                        </a:rPr>
                        <a:t>Fencing</a:t>
                      </a:r>
                      <a:endParaRPr lang="en-US" sz="1400" b="0" i="0" u="none" strike="noStrike" dirty="0">
                        <a:solidFill>
                          <a:srgbClr val="000000"/>
                        </a:solidFill>
                        <a:effectLst/>
                        <a:latin typeface="Montserrat Regular" panose="00000500000000000000" pitchFamily="2" charset="0"/>
                      </a:endParaRPr>
                    </a:p>
                  </a:txBody>
                  <a:tcPr marL="5059" marR="5059" marT="5059" marB="0" anchor="ctr"/>
                </a:tc>
                <a:tc>
                  <a:txBody>
                    <a:bodyPr/>
                    <a:lstStyle/>
                    <a:p>
                      <a:pPr algn="just" fontAlgn="ctr"/>
                      <a:r>
                        <a:rPr lang="en-US" sz="1400" u="none" strike="noStrike">
                          <a:effectLst/>
                        </a:rPr>
                        <a:t>The residence will be surrounded by an electric fence directly connected to a security company.</a:t>
                      </a:r>
                      <a:endParaRPr lang="en-US" sz="1400" b="0" i="0" u="none" strike="noStrike">
                        <a:solidFill>
                          <a:srgbClr val="000000"/>
                        </a:solidFill>
                        <a:effectLst/>
                        <a:latin typeface="Montserrat Regular" panose="00000500000000000000" pitchFamily="2" charset="0"/>
                      </a:endParaRPr>
                    </a:p>
                  </a:txBody>
                  <a:tcPr marL="5059" marR="5059" marT="5059" marB="0" anchor="ctr"/>
                </a:tc>
                <a:extLst>
                  <a:ext uri="{0D108BD9-81ED-4DB2-BD59-A6C34878D82A}">
                    <a16:rowId xmlns:a16="http://schemas.microsoft.com/office/drawing/2014/main" val="3661681723"/>
                  </a:ext>
                </a:extLst>
              </a:tr>
              <a:tr h="238480">
                <a:tc>
                  <a:txBody>
                    <a:bodyPr/>
                    <a:lstStyle/>
                    <a:p>
                      <a:pPr algn="ctr" fontAlgn="ctr"/>
                      <a:r>
                        <a:rPr lang="en-US" sz="1400" u="none" strike="noStrike" dirty="0">
                          <a:effectLst/>
                        </a:rPr>
                        <a:t> </a:t>
                      </a:r>
                      <a:endParaRPr lang="en-US" sz="1400" b="0" i="0" u="none" strike="noStrike" dirty="0">
                        <a:solidFill>
                          <a:srgbClr val="000000"/>
                        </a:solidFill>
                        <a:effectLst/>
                        <a:latin typeface="Montserrat Regular" panose="00000500000000000000" pitchFamily="2" charset="0"/>
                      </a:endParaRPr>
                    </a:p>
                  </a:txBody>
                  <a:tcPr marL="5059" marR="5059" marT="5059" marB="0" anchor="ctr"/>
                </a:tc>
                <a:tc>
                  <a:txBody>
                    <a:bodyPr/>
                    <a:lstStyle/>
                    <a:p>
                      <a:pPr algn="l" fontAlgn="ctr"/>
                      <a:r>
                        <a:rPr lang="en-US" sz="1400" u="none" strike="noStrike">
                          <a:effectLst/>
                        </a:rPr>
                        <a:t> </a:t>
                      </a:r>
                      <a:endParaRPr lang="en-US" sz="1400" b="0" i="0" u="none" strike="noStrike">
                        <a:solidFill>
                          <a:srgbClr val="000000"/>
                        </a:solidFill>
                        <a:effectLst/>
                        <a:latin typeface="Montserrat Regular" panose="00000500000000000000" pitchFamily="2" charset="0"/>
                      </a:endParaRPr>
                    </a:p>
                  </a:txBody>
                  <a:tcPr marL="5059" marR="5059" marT="5059" marB="0" anchor="ctr"/>
                </a:tc>
                <a:tc>
                  <a:txBody>
                    <a:bodyPr/>
                    <a:lstStyle/>
                    <a:p>
                      <a:pPr algn="just" fontAlgn="ctr"/>
                      <a:r>
                        <a:rPr lang="en-US" sz="1400" u="none" strike="noStrike">
                          <a:effectLst/>
                        </a:rPr>
                        <a:t> </a:t>
                      </a:r>
                      <a:endParaRPr lang="en-US" sz="1400" b="0" i="0" u="none" strike="noStrike">
                        <a:solidFill>
                          <a:srgbClr val="000000"/>
                        </a:solidFill>
                        <a:effectLst/>
                        <a:latin typeface="Montserrat Regular" panose="00000500000000000000" pitchFamily="2" charset="0"/>
                      </a:endParaRPr>
                    </a:p>
                  </a:txBody>
                  <a:tcPr marL="5059" marR="5059" marT="5059" marB="0" anchor="ctr"/>
                </a:tc>
                <a:extLst>
                  <a:ext uri="{0D108BD9-81ED-4DB2-BD59-A6C34878D82A}">
                    <a16:rowId xmlns:a16="http://schemas.microsoft.com/office/drawing/2014/main" val="1697952527"/>
                  </a:ext>
                </a:extLst>
              </a:tr>
              <a:tr h="238480">
                <a:tc>
                  <a:txBody>
                    <a:bodyPr/>
                    <a:lstStyle/>
                    <a:p>
                      <a:pPr algn="ctr" fontAlgn="ctr"/>
                      <a:r>
                        <a:rPr lang="en-US" sz="1400" u="none" strike="noStrike" dirty="0">
                          <a:effectLst/>
                        </a:rPr>
                        <a:t>14.3</a:t>
                      </a:r>
                      <a:endParaRPr lang="en-US" sz="1400" b="0" i="0" u="none" strike="noStrike" dirty="0">
                        <a:solidFill>
                          <a:srgbClr val="000000"/>
                        </a:solidFill>
                        <a:effectLst/>
                        <a:latin typeface="Montserrat Regular" panose="00000500000000000000" pitchFamily="2" charset="0"/>
                      </a:endParaRPr>
                    </a:p>
                  </a:txBody>
                  <a:tcPr marL="5059" marR="5059" marT="5059" marB="0" anchor="ctr"/>
                </a:tc>
                <a:tc>
                  <a:txBody>
                    <a:bodyPr/>
                    <a:lstStyle/>
                    <a:p>
                      <a:pPr algn="l" fontAlgn="ctr"/>
                      <a:r>
                        <a:rPr lang="en-US" sz="1400" u="none" strike="noStrike">
                          <a:effectLst/>
                        </a:rPr>
                        <a:t>Entrance door</a:t>
                      </a:r>
                      <a:endParaRPr lang="en-US" sz="1400" b="0" i="0" u="none" strike="noStrike">
                        <a:solidFill>
                          <a:srgbClr val="000000"/>
                        </a:solidFill>
                        <a:effectLst/>
                        <a:latin typeface="Montserrat Regular" panose="00000500000000000000" pitchFamily="2" charset="0"/>
                      </a:endParaRPr>
                    </a:p>
                  </a:txBody>
                  <a:tcPr marL="5059" marR="5059" marT="5059" marB="0" anchor="ctr"/>
                </a:tc>
                <a:tc>
                  <a:txBody>
                    <a:bodyPr/>
                    <a:lstStyle/>
                    <a:p>
                      <a:pPr algn="just" fontAlgn="ctr"/>
                      <a:r>
                        <a:rPr lang="en-US" sz="1400" u="none" strike="noStrike">
                          <a:effectLst/>
                        </a:rPr>
                        <a:t>Secure main entrance door.</a:t>
                      </a:r>
                      <a:endParaRPr lang="en-US" sz="1400" b="0" i="0" u="none" strike="noStrike">
                        <a:solidFill>
                          <a:srgbClr val="000000"/>
                        </a:solidFill>
                        <a:effectLst/>
                        <a:latin typeface="Montserrat Regular" panose="00000500000000000000" pitchFamily="2" charset="0"/>
                      </a:endParaRPr>
                    </a:p>
                  </a:txBody>
                  <a:tcPr marL="5059" marR="5059" marT="5059" marB="0" anchor="ctr"/>
                </a:tc>
                <a:extLst>
                  <a:ext uri="{0D108BD9-81ED-4DB2-BD59-A6C34878D82A}">
                    <a16:rowId xmlns:a16="http://schemas.microsoft.com/office/drawing/2014/main" val="916878862"/>
                  </a:ext>
                </a:extLst>
              </a:tr>
              <a:tr h="238480">
                <a:tc>
                  <a:txBody>
                    <a:bodyPr/>
                    <a:lstStyle/>
                    <a:p>
                      <a:pPr algn="ctr" fontAlgn="ctr"/>
                      <a:r>
                        <a:rPr lang="en-US" sz="1400" u="none" strike="noStrike" dirty="0">
                          <a:effectLst/>
                        </a:rPr>
                        <a:t> </a:t>
                      </a:r>
                      <a:endParaRPr lang="en-US" sz="1400" b="0" i="0" u="none" strike="noStrike" dirty="0">
                        <a:solidFill>
                          <a:srgbClr val="000000"/>
                        </a:solidFill>
                        <a:effectLst/>
                        <a:latin typeface="Montserrat Regular" panose="00000500000000000000" pitchFamily="2" charset="0"/>
                      </a:endParaRPr>
                    </a:p>
                  </a:txBody>
                  <a:tcPr marL="5059" marR="5059" marT="5059" marB="0" anchor="ctr"/>
                </a:tc>
                <a:tc>
                  <a:txBody>
                    <a:bodyPr/>
                    <a:lstStyle/>
                    <a:p>
                      <a:pPr algn="l" fontAlgn="ctr"/>
                      <a:r>
                        <a:rPr lang="en-US" sz="1400" u="none" strike="noStrike">
                          <a:effectLst/>
                        </a:rPr>
                        <a:t> </a:t>
                      </a:r>
                      <a:endParaRPr lang="en-US" sz="1400" b="0" i="0" u="none" strike="noStrike">
                        <a:solidFill>
                          <a:srgbClr val="000000"/>
                        </a:solidFill>
                        <a:effectLst/>
                        <a:latin typeface="Montserrat Regular" panose="00000500000000000000" pitchFamily="2" charset="0"/>
                      </a:endParaRPr>
                    </a:p>
                  </a:txBody>
                  <a:tcPr marL="5059" marR="5059" marT="5059" marB="0" anchor="ctr"/>
                </a:tc>
                <a:tc>
                  <a:txBody>
                    <a:bodyPr/>
                    <a:lstStyle/>
                    <a:p>
                      <a:pPr algn="just" fontAlgn="ctr"/>
                      <a:r>
                        <a:rPr lang="en-US" sz="1400" u="none" strike="noStrike">
                          <a:effectLst/>
                        </a:rPr>
                        <a:t> </a:t>
                      </a:r>
                      <a:endParaRPr lang="en-US" sz="1400" b="0" i="0" u="none" strike="noStrike">
                        <a:solidFill>
                          <a:srgbClr val="000000"/>
                        </a:solidFill>
                        <a:effectLst/>
                        <a:latin typeface="Montserrat Regular" panose="00000500000000000000" pitchFamily="2" charset="0"/>
                      </a:endParaRPr>
                    </a:p>
                  </a:txBody>
                  <a:tcPr marL="5059" marR="5059" marT="5059" marB="0" anchor="ctr"/>
                </a:tc>
                <a:extLst>
                  <a:ext uri="{0D108BD9-81ED-4DB2-BD59-A6C34878D82A}">
                    <a16:rowId xmlns:a16="http://schemas.microsoft.com/office/drawing/2014/main" val="3755071397"/>
                  </a:ext>
                </a:extLst>
              </a:tr>
              <a:tr h="238480">
                <a:tc>
                  <a:txBody>
                    <a:bodyPr/>
                    <a:lstStyle/>
                    <a:p>
                      <a:pPr algn="l" fontAlgn="ctr"/>
                      <a:r>
                        <a:rPr lang="en-US" sz="1400" u="none" strike="noStrike">
                          <a:effectLst/>
                        </a:rPr>
                        <a:t> </a:t>
                      </a:r>
                      <a:endParaRPr lang="en-US" sz="1400" b="0" i="0" u="none" strike="noStrike">
                        <a:solidFill>
                          <a:srgbClr val="000000"/>
                        </a:solidFill>
                        <a:effectLst/>
                        <a:latin typeface="Montserrat Regular" panose="00000500000000000000" pitchFamily="2" charset="0"/>
                      </a:endParaRPr>
                    </a:p>
                  </a:txBody>
                  <a:tcPr marL="5059" marR="5059" marT="5059" marB="0" anchor="ctr"/>
                </a:tc>
                <a:tc>
                  <a:txBody>
                    <a:bodyPr/>
                    <a:lstStyle/>
                    <a:p>
                      <a:pPr algn="l" fontAlgn="ctr"/>
                      <a:r>
                        <a:rPr lang="en-US" sz="1400" u="none" strike="noStrike">
                          <a:effectLst/>
                        </a:rPr>
                        <a:t> </a:t>
                      </a:r>
                      <a:endParaRPr lang="en-US" sz="1400" b="0" i="0" u="none" strike="noStrike">
                        <a:solidFill>
                          <a:srgbClr val="000000"/>
                        </a:solidFill>
                        <a:effectLst/>
                        <a:latin typeface="Montserrat Regular" panose="00000500000000000000" pitchFamily="2" charset="0"/>
                      </a:endParaRPr>
                    </a:p>
                  </a:txBody>
                  <a:tcPr marL="5059" marR="5059" marT="5059" marB="0" anchor="ctr"/>
                </a:tc>
                <a:tc>
                  <a:txBody>
                    <a:bodyPr/>
                    <a:lstStyle/>
                    <a:p>
                      <a:pPr algn="just" fontAlgn="t"/>
                      <a:r>
                        <a:rPr lang="en-US" sz="1400" u="none" strike="noStrike" dirty="0">
                          <a:effectLst/>
                        </a:rPr>
                        <a:t> </a:t>
                      </a:r>
                      <a:endParaRPr lang="en-US" sz="1400" b="0" i="0" u="none" strike="noStrike" dirty="0">
                        <a:solidFill>
                          <a:srgbClr val="000000"/>
                        </a:solidFill>
                        <a:effectLst/>
                        <a:latin typeface="Montserrat Regular" panose="00000500000000000000" pitchFamily="2" charset="0"/>
                      </a:endParaRPr>
                    </a:p>
                  </a:txBody>
                  <a:tcPr marL="5059" marR="5059" marT="5059" marB="0"/>
                </a:tc>
                <a:extLst>
                  <a:ext uri="{0D108BD9-81ED-4DB2-BD59-A6C34878D82A}">
                    <a16:rowId xmlns:a16="http://schemas.microsoft.com/office/drawing/2014/main" val="1184911596"/>
                  </a:ext>
                </a:extLst>
              </a:tr>
            </a:tbl>
          </a:graphicData>
        </a:graphic>
      </p:graphicFrame>
    </p:spTree>
    <p:extLst>
      <p:ext uri="{BB962C8B-B14F-4D97-AF65-F5344CB8AC3E}">
        <p14:creationId xmlns:p14="http://schemas.microsoft.com/office/powerpoint/2010/main" val="40547618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91F81BD-8710-4702-9C6D-B966612FE2A2}"/>
              </a:ext>
            </a:extLst>
          </p:cNvPr>
          <p:cNvSpPr>
            <a:spLocks noGrp="1"/>
          </p:cNvSpPr>
          <p:nvPr>
            <p:ph idx="1"/>
          </p:nvPr>
        </p:nvSpPr>
        <p:spPr/>
        <p:txBody>
          <a:bodyPr>
            <a:normAutofit/>
          </a:bodyPr>
          <a:lstStyle/>
          <a:p>
            <a:pPr marL="0" indent="0">
              <a:buNone/>
            </a:pPr>
            <a:r>
              <a:rPr lang="en-US" sz="6600" b="1" i="1" dirty="0">
                <a:latin typeface="Gabriola" panose="04040605051002020D02" pitchFamily="82" charset="0"/>
              </a:rPr>
              <a:t>                        </a:t>
            </a:r>
          </a:p>
          <a:p>
            <a:pPr marL="0" indent="0">
              <a:buNone/>
            </a:pPr>
            <a:r>
              <a:rPr lang="en-US" sz="6600" b="1" i="1" dirty="0">
                <a:latin typeface="Gabriola" panose="04040605051002020D02" pitchFamily="82" charset="0"/>
              </a:rPr>
              <a:t>                         THANK YOU ! </a:t>
            </a:r>
          </a:p>
        </p:txBody>
      </p:sp>
    </p:spTree>
    <p:extLst>
      <p:ext uri="{BB962C8B-B14F-4D97-AF65-F5344CB8AC3E}">
        <p14:creationId xmlns:p14="http://schemas.microsoft.com/office/powerpoint/2010/main" val="2595539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04A14-71E9-4481-BC1D-C21DD525A43F}"/>
              </a:ext>
            </a:extLst>
          </p:cNvPr>
          <p:cNvSpPr>
            <a:spLocks noGrp="1"/>
          </p:cNvSpPr>
          <p:nvPr>
            <p:ph type="ctrTitle"/>
          </p:nvPr>
        </p:nvSpPr>
        <p:spPr>
          <a:xfrm>
            <a:off x="3848986" y="-21703"/>
            <a:ext cx="4194810" cy="952598"/>
          </a:xfrm>
        </p:spPr>
        <p:txBody>
          <a:bodyPr vert="horz" lIns="91440" tIns="45720" rIns="91440" bIns="45720" rtlCol="0" anchor="ctr">
            <a:normAutofit/>
          </a:bodyPr>
          <a:lstStyle/>
          <a:p>
            <a:r>
              <a:rPr lang="en-US" sz="4000" b="1" i="1" u="sng" dirty="0">
                <a:latin typeface="Gabriola" panose="04040605051002020D02" pitchFamily="82" charset="0"/>
              </a:rPr>
              <a:t>THE CONCEPT </a:t>
            </a:r>
          </a:p>
        </p:txBody>
      </p:sp>
      <p:sp>
        <p:nvSpPr>
          <p:cNvPr id="13" name="Subtitle 12">
            <a:extLst>
              <a:ext uri="{FF2B5EF4-FFF2-40B4-BE49-F238E27FC236}">
                <a16:creationId xmlns:a16="http://schemas.microsoft.com/office/drawing/2014/main" id="{A4F781F4-88FF-4D58-B4AF-AC26A933EDDC}"/>
              </a:ext>
            </a:extLst>
          </p:cNvPr>
          <p:cNvSpPr>
            <a:spLocks noGrp="1"/>
          </p:cNvSpPr>
          <p:nvPr>
            <p:ph type="subTitle" idx="1"/>
          </p:nvPr>
        </p:nvSpPr>
        <p:spPr>
          <a:xfrm>
            <a:off x="34290" y="930895"/>
            <a:ext cx="11321282" cy="5506075"/>
          </a:xfrm>
        </p:spPr>
        <p:txBody>
          <a:bodyPr>
            <a:normAutofit/>
          </a:bodyPr>
          <a:lstStyle/>
          <a:p>
            <a:r>
              <a:rPr lang="en-US" sz="2800" b="1" dirty="0">
                <a:solidFill>
                  <a:srgbClr val="00B050"/>
                </a:solidFill>
                <a:latin typeface="Gabriola" panose="04040605051002020D02" pitchFamily="82" charset="0"/>
              </a:rPr>
              <a:t>       PRESTIGE VILLA FLOOR PLAN </a:t>
            </a:r>
          </a:p>
          <a:p>
            <a:pPr algn="l"/>
            <a:endParaRPr lang="en-US" sz="2800" b="1" dirty="0">
              <a:latin typeface="Gabriola" panose="04040605051002020D02" pitchFamily="82" charset="0"/>
              <a:cs typeface="Times New Roman" panose="02020603050405020304" pitchFamily="18" charset="0"/>
            </a:endParaRPr>
          </a:p>
          <a:p>
            <a:pPr algn="l"/>
            <a:r>
              <a:rPr lang="en-US" sz="2800" b="1" dirty="0">
                <a:latin typeface="Gabriola" panose="04040605051002020D02" pitchFamily="82" charset="0"/>
                <a:cs typeface="Times New Roman" panose="02020603050405020304" pitchFamily="18" charset="0"/>
              </a:rPr>
              <a:t>The villa is designed in a contemporary architecture with an open concept living- dining area.</a:t>
            </a:r>
          </a:p>
          <a:p>
            <a:pPr algn="l"/>
            <a:r>
              <a:rPr lang="en-US" sz="2800" b="1" dirty="0">
                <a:latin typeface="Gabriola" panose="04040605051002020D02" pitchFamily="82" charset="0"/>
                <a:cs typeface="Times New Roman" panose="02020603050405020304" pitchFamily="18" charset="0"/>
              </a:rPr>
              <a:t>Arched under the blue sky and warm sun is your private pool where you may take a dip any time of the day.</a:t>
            </a:r>
          </a:p>
          <a:p>
            <a:pPr algn="l"/>
            <a:r>
              <a:rPr lang="en-US" sz="2800" b="1" dirty="0">
                <a:latin typeface="Gabriola" panose="04040605051002020D02" pitchFamily="82" charset="0"/>
                <a:cs typeface="Times New Roman" panose="02020603050405020304" pitchFamily="18" charset="0"/>
              </a:rPr>
              <a:t>And the interior features noble finishes with European kitchen, wood adorned deco and lush greenery.</a:t>
            </a:r>
          </a:p>
          <a:p>
            <a:endParaRPr lang="en-US" b="1" dirty="0"/>
          </a:p>
        </p:txBody>
      </p:sp>
    </p:spTree>
    <p:extLst>
      <p:ext uri="{BB962C8B-B14F-4D97-AF65-F5344CB8AC3E}">
        <p14:creationId xmlns:p14="http://schemas.microsoft.com/office/powerpoint/2010/main" val="35701315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 engineering drawing&#10;&#10;Description automatically generated">
            <a:extLst>
              <a:ext uri="{FF2B5EF4-FFF2-40B4-BE49-F238E27FC236}">
                <a16:creationId xmlns:a16="http://schemas.microsoft.com/office/drawing/2014/main" id="{5BFB5963-4AED-004D-C640-F7BFB5A92A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49428" y="435934"/>
            <a:ext cx="4774989" cy="6230679"/>
          </a:xfrm>
          <a:prstGeom prst="rect">
            <a:avLst/>
          </a:prstGeom>
        </p:spPr>
      </p:pic>
      <p:pic>
        <p:nvPicPr>
          <p:cNvPr id="5" name="Picture 4" descr="A close-up of a document&#10;&#10;Description automatically generated with medium confidence">
            <a:extLst>
              <a:ext uri="{FF2B5EF4-FFF2-40B4-BE49-F238E27FC236}">
                <a16:creationId xmlns:a16="http://schemas.microsoft.com/office/drawing/2014/main" id="{2FFB86AC-80F4-3640-ABB5-8F6272B85E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65399" y="527941"/>
            <a:ext cx="2127504" cy="6138672"/>
          </a:xfrm>
          <a:prstGeom prst="rect">
            <a:avLst/>
          </a:prstGeom>
        </p:spPr>
      </p:pic>
      <p:pic>
        <p:nvPicPr>
          <p:cNvPr id="3" name="Picture 2" descr="A floor plan of a house&#10;&#10;Description automatically generated with medium confidence">
            <a:extLst>
              <a:ext uri="{FF2B5EF4-FFF2-40B4-BE49-F238E27FC236}">
                <a16:creationId xmlns:a16="http://schemas.microsoft.com/office/drawing/2014/main" id="{2087943E-75D1-0FBF-64DE-08D868290C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0484" y="527941"/>
            <a:ext cx="4140309" cy="6138673"/>
          </a:xfrm>
          <a:prstGeom prst="rect">
            <a:avLst/>
          </a:prstGeom>
        </p:spPr>
      </p:pic>
    </p:spTree>
    <p:extLst>
      <p:ext uri="{BB962C8B-B14F-4D97-AF65-F5344CB8AC3E}">
        <p14:creationId xmlns:p14="http://schemas.microsoft.com/office/powerpoint/2010/main" val="28746606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3811D-F497-4DEF-9A19-CCA4C2EA2267}"/>
              </a:ext>
            </a:extLst>
          </p:cNvPr>
          <p:cNvSpPr>
            <a:spLocks noGrp="1"/>
          </p:cNvSpPr>
          <p:nvPr>
            <p:ph type="title"/>
          </p:nvPr>
        </p:nvSpPr>
        <p:spPr>
          <a:xfrm>
            <a:off x="731875" y="173739"/>
            <a:ext cx="10515600" cy="432317"/>
          </a:xfrm>
        </p:spPr>
        <p:txBody>
          <a:bodyPr>
            <a:normAutofit fontScale="90000"/>
          </a:bodyPr>
          <a:lstStyle/>
          <a:p>
            <a:pPr algn="ctr"/>
            <a:r>
              <a:rPr lang="en-US" sz="4000" b="1" dirty="0"/>
              <a:t>Kitchen Plan</a:t>
            </a:r>
          </a:p>
        </p:txBody>
      </p:sp>
      <p:pic>
        <p:nvPicPr>
          <p:cNvPr id="5" name="Content Placeholder 4" descr="Diagram, engineering drawing&#10;&#10;Description automatically generated">
            <a:extLst>
              <a:ext uri="{FF2B5EF4-FFF2-40B4-BE49-F238E27FC236}">
                <a16:creationId xmlns:a16="http://schemas.microsoft.com/office/drawing/2014/main" id="{F7B3F8F7-AF81-48B8-B5DD-8CBF06A0DBE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08404" y="873665"/>
            <a:ext cx="9173010" cy="5810596"/>
          </a:xfrm>
        </p:spPr>
      </p:pic>
    </p:spTree>
    <p:extLst>
      <p:ext uri="{BB962C8B-B14F-4D97-AF65-F5344CB8AC3E}">
        <p14:creationId xmlns:p14="http://schemas.microsoft.com/office/powerpoint/2010/main" val="11969729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AB5E2-7347-4DB9-963F-8FFE78661EF3}"/>
              </a:ext>
            </a:extLst>
          </p:cNvPr>
          <p:cNvSpPr>
            <a:spLocks noGrp="1"/>
          </p:cNvSpPr>
          <p:nvPr>
            <p:ph type="title"/>
          </p:nvPr>
        </p:nvSpPr>
        <p:spPr>
          <a:xfrm>
            <a:off x="742507" y="0"/>
            <a:ext cx="10515600" cy="372140"/>
          </a:xfrm>
        </p:spPr>
        <p:txBody>
          <a:bodyPr>
            <a:normAutofit fontScale="90000"/>
          </a:bodyPr>
          <a:lstStyle/>
          <a:p>
            <a:pPr algn="ctr"/>
            <a:r>
              <a:rPr lang="en-US" sz="2800" b="1" u="sng" dirty="0"/>
              <a:t>BEDROOM 01 –  DRESSING </a:t>
            </a:r>
          </a:p>
        </p:txBody>
      </p:sp>
      <p:pic>
        <p:nvPicPr>
          <p:cNvPr id="5" name="Picture 4" descr="Graphical user interface, diagram, engineering drawing&#10;&#10;Description automatically generated">
            <a:extLst>
              <a:ext uri="{FF2B5EF4-FFF2-40B4-BE49-F238E27FC236}">
                <a16:creationId xmlns:a16="http://schemas.microsoft.com/office/drawing/2014/main" id="{46857545-4734-47B1-83D7-1B7D427AE8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2358" y="666591"/>
            <a:ext cx="9601200" cy="6077712"/>
          </a:xfrm>
          <a:prstGeom prst="rect">
            <a:avLst/>
          </a:prstGeom>
        </p:spPr>
      </p:pic>
    </p:spTree>
    <p:extLst>
      <p:ext uri="{BB962C8B-B14F-4D97-AF65-F5344CB8AC3E}">
        <p14:creationId xmlns:p14="http://schemas.microsoft.com/office/powerpoint/2010/main" val="30500580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802</TotalTime>
  <Words>1640</Words>
  <Application>Microsoft Office PowerPoint</Application>
  <PresentationFormat>Widescreen</PresentationFormat>
  <Paragraphs>347</Paragraphs>
  <Slides>54</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54</vt:i4>
      </vt:variant>
    </vt:vector>
  </HeadingPairs>
  <TitlesOfParts>
    <vt:vector size="65" baseType="lpstr">
      <vt:lpstr>Arial</vt:lpstr>
      <vt:lpstr>Calibri</vt:lpstr>
      <vt:lpstr>Calibri Light</vt:lpstr>
      <vt:lpstr>Cambria</vt:lpstr>
      <vt:lpstr>Gabriola</vt:lpstr>
      <vt:lpstr>Helvetica Neue</vt:lpstr>
      <vt:lpstr>Montserrat Bold</vt:lpstr>
      <vt:lpstr>Montserrat Regular</vt:lpstr>
      <vt:lpstr>Rubik</vt:lpstr>
      <vt:lpstr>Segoe UI</vt:lpstr>
      <vt:lpstr>Office Theme</vt:lpstr>
      <vt:lpstr>PowerPoint Presentation</vt:lpstr>
      <vt:lpstr>SUMMARY </vt:lpstr>
      <vt:lpstr>LOCATION PLAN</vt:lpstr>
      <vt:lpstr>MASTERPLAN</vt:lpstr>
      <vt:lpstr>3D Illustration</vt:lpstr>
      <vt:lpstr>THE CONCEPT </vt:lpstr>
      <vt:lpstr>PowerPoint Presentation</vt:lpstr>
      <vt:lpstr>Kitchen Plan</vt:lpstr>
      <vt:lpstr>BEDROOM 01 –  DRESSING </vt:lpstr>
      <vt:lpstr>PowerPoint Presentation</vt:lpstr>
      <vt:lpstr>MASTER BEDROOM</vt:lpstr>
      <vt:lpstr>LAUNDRY</vt:lpstr>
      <vt:lpstr>ELEVATION</vt:lpstr>
      <vt:lpstr>ELEVATION</vt:lpstr>
      <vt:lpstr>ELEVATION</vt:lpstr>
      <vt:lpstr>ELEVATION</vt:lpstr>
      <vt:lpstr>              PLAN - VILLA SIGNATURE ( 1 Unit)</vt:lpstr>
      <vt:lpstr>KITCHEN PLAN</vt:lpstr>
      <vt:lpstr>BEDROOM 01- DRESSING</vt:lpstr>
      <vt:lpstr>PowerPoint Presentation</vt:lpstr>
      <vt:lpstr>PowerPoint Presentation</vt:lpstr>
      <vt:lpstr>PowerPoint Presentation</vt:lpstr>
      <vt:lpstr>ELEVATION</vt:lpstr>
      <vt:lpstr>ELEVATION</vt:lpstr>
      <vt:lpstr>PowerPoint Presentation</vt:lpstr>
      <vt:lpstr>PowerPoint Presentation</vt:lpstr>
      <vt:lpstr>PowerPoint Presentation</vt:lpstr>
      <vt:lpstr>KITCHEN PLAN</vt:lpstr>
      <vt:lpstr>BEDROOM 01 – DRESSING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PRESTIGE – MASTER BEDROOM</vt:lpstr>
      <vt:lpstr>EXCLUSIVE – EXTERNAL VIEW</vt:lpstr>
      <vt:lpstr>EXCLUSIVE – LOUNGE VIEW</vt:lpstr>
      <vt:lpstr>EXCLUSIVE – BEDROOM </vt:lpstr>
      <vt:lpstr>MASTER BATHROOM</vt:lpstr>
      <vt:lpstr>                                PRICE LIST</vt:lpstr>
      <vt:lpstr>Technical Specifications</vt:lpstr>
      <vt:lpstr>Technical Specifications</vt:lpstr>
      <vt:lpstr>Technical Specifications</vt:lpstr>
      <vt:lpstr>Technical Specifications</vt:lpstr>
      <vt:lpstr>Technical Specifications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mhacc5 ~ Meethasha</dc:creator>
  <cp:lastModifiedBy>Bobby Ramasawmy</cp:lastModifiedBy>
  <cp:revision>73</cp:revision>
  <cp:lastPrinted>2025-12-10T10:05:03Z</cp:lastPrinted>
  <dcterms:created xsi:type="dcterms:W3CDTF">2023-01-11T11:26:45Z</dcterms:created>
  <dcterms:modified xsi:type="dcterms:W3CDTF">2025-12-10T10:12:00Z</dcterms:modified>
</cp:coreProperties>
</file>